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333" r:id="rId7"/>
    <p:sldId id="261" r:id="rId8"/>
    <p:sldId id="263" r:id="rId9"/>
    <p:sldId id="265" r:id="rId10"/>
    <p:sldId id="334" r:id="rId11"/>
    <p:sldId id="264" r:id="rId12"/>
    <p:sldId id="335" r:id="rId13"/>
    <p:sldId id="267" r:id="rId14"/>
    <p:sldId id="336" r:id="rId15"/>
    <p:sldId id="268" r:id="rId16"/>
    <p:sldId id="326" r:id="rId17"/>
    <p:sldId id="331" r:id="rId18"/>
    <p:sldId id="342" r:id="rId19"/>
    <p:sldId id="343" r:id="rId20"/>
    <p:sldId id="293" r:id="rId21"/>
    <p:sldId id="320" r:id="rId22"/>
    <p:sldId id="347" r:id="rId23"/>
    <p:sldId id="344" r:id="rId24"/>
    <p:sldId id="305" r:id="rId25"/>
    <p:sldId id="315" r:id="rId26"/>
    <p:sldId id="306" r:id="rId27"/>
    <p:sldId id="332" r:id="rId28"/>
    <p:sldId id="348" r:id="rId29"/>
    <p:sldId id="345" r:id="rId30"/>
    <p:sldId id="316" r:id="rId31"/>
    <p:sldId id="346" r:id="rId32"/>
    <p:sldId id="311" r:id="rId33"/>
    <p:sldId id="294" r:id="rId34"/>
    <p:sldId id="328" r:id="rId35"/>
    <p:sldId id="274" r:id="rId36"/>
    <p:sldId id="276" r:id="rId37"/>
    <p:sldId id="350" r:id="rId38"/>
    <p:sldId id="329" r:id="rId39"/>
    <p:sldId id="277" r:id="rId40"/>
    <p:sldId id="298" r:id="rId41"/>
    <p:sldId id="279" r:id="rId42"/>
    <p:sldId id="351" r:id="rId43"/>
    <p:sldId id="330" r:id="rId44"/>
    <p:sldId id="280" r:id="rId45"/>
    <p:sldId id="281" r:id="rId46"/>
    <p:sldId id="282" r:id="rId47"/>
    <p:sldId id="299" r:id="rId48"/>
    <p:sldId id="303" r:id="rId49"/>
    <p:sldId id="301" r:id="rId50"/>
    <p:sldId id="302" r:id="rId51"/>
    <p:sldId id="296" r:id="rId52"/>
    <p:sldId id="317" r:id="rId53"/>
    <p:sldId id="319" r:id="rId54"/>
    <p:sldId id="321" r:id="rId55"/>
    <p:sldId id="324" r:id="rId56"/>
    <p:sldId id="325" r:id="rId57"/>
    <p:sldId id="327" r:id="rId58"/>
    <p:sldId id="338" r:id="rId59"/>
    <p:sldId id="339" r:id="rId60"/>
    <p:sldId id="340" r:id="rId61"/>
    <p:sldId id="341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26A92D-655E-4971-9860-71E932472B38}">
          <p14:sldIdLst>
            <p14:sldId id="256"/>
          </p14:sldIdLst>
        </p14:section>
        <p14:section name="Contents" id="{0ECA3FA7-A71E-44D5-B834-582CA1D6CC1F}">
          <p14:sldIdLst>
            <p14:sldId id="257"/>
          </p14:sldIdLst>
        </p14:section>
        <p14:section name="Introduction" id="{4C39C05D-AE5A-42BF-9C30-18DEEB442DD9}">
          <p14:sldIdLst>
            <p14:sldId id="258"/>
            <p14:sldId id="259"/>
            <p14:sldId id="260"/>
          </p14:sldIdLst>
        </p14:section>
        <p14:section name="Literature Review" id="{F54BF826-00A7-41D5-9670-C191EC0BC22D}">
          <p14:sldIdLst>
            <p14:sldId id="333"/>
            <p14:sldId id="261"/>
            <p14:sldId id="263"/>
            <p14:sldId id="265"/>
            <p14:sldId id="334"/>
            <p14:sldId id="264"/>
            <p14:sldId id="335"/>
            <p14:sldId id="267"/>
            <p14:sldId id="336"/>
            <p14:sldId id="268"/>
            <p14:sldId id="326"/>
            <p14:sldId id="331"/>
          </p14:sldIdLst>
        </p14:section>
        <p14:section name="Research Plan" id="{B2E6BFB2-A939-4D69-85F6-EE7FE7B62A3F}">
          <p14:sldIdLst>
            <p14:sldId id="342"/>
            <p14:sldId id="343"/>
            <p14:sldId id="293"/>
            <p14:sldId id="320"/>
            <p14:sldId id="347"/>
            <p14:sldId id="344"/>
            <p14:sldId id="305"/>
            <p14:sldId id="315"/>
            <p14:sldId id="306"/>
            <p14:sldId id="332"/>
            <p14:sldId id="348"/>
            <p14:sldId id="345"/>
            <p14:sldId id="316"/>
            <p14:sldId id="346"/>
            <p14:sldId id="311"/>
          </p14:sldIdLst>
        </p14:section>
        <p14:section name="Work Progress" id="{C3FAE5D3-7D9A-4388-8858-2F2AAF0D6A24}">
          <p14:sldIdLst>
            <p14:sldId id="294"/>
            <p14:sldId id="328"/>
            <p14:sldId id="274"/>
            <p14:sldId id="276"/>
            <p14:sldId id="350"/>
            <p14:sldId id="329"/>
            <p14:sldId id="277"/>
            <p14:sldId id="298"/>
            <p14:sldId id="279"/>
            <p14:sldId id="351"/>
            <p14:sldId id="330"/>
            <p14:sldId id="280"/>
            <p14:sldId id="281"/>
            <p14:sldId id="282"/>
            <p14:sldId id="299"/>
            <p14:sldId id="303"/>
            <p14:sldId id="301"/>
            <p14:sldId id="302"/>
            <p14:sldId id="296"/>
            <p14:sldId id="317"/>
            <p14:sldId id="319"/>
            <p14:sldId id="321"/>
            <p14:sldId id="324"/>
            <p14:sldId id="325"/>
            <p14:sldId id="32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rav Garg" initials="SG" lastIdx="0" clrIdx="0">
    <p:extLst>
      <p:ext uri="{19B8F6BF-5375-455C-9EA6-DF929625EA0E}">
        <p15:presenceInfo xmlns:p15="http://schemas.microsoft.com/office/powerpoint/2012/main" userId="S-1-5-21-3052554794-3770484871-3874881240-10886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7DF7"/>
    <a:srgbClr val="F36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3931" autoAdjust="0"/>
  </p:normalViewPr>
  <p:slideViewPr>
    <p:cSldViewPr>
      <p:cViewPr varScale="1">
        <p:scale>
          <a:sx n="64" d="100"/>
          <a:sy n="64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dirty="0"/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dirty="0"/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chemeClr val="accent4"/>
              </a:solidFill>
            </a:rPr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dirty="0"/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chemeClr val="accent4"/>
              </a:solidFill>
            </a:rPr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/>
              </a:solidFill>
            </a:rPr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/>
              </a:solidFill>
            </a:rPr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DF4C1-DC28-4396-A686-56025BFCEAF9}" type="datetimeFigureOut">
              <a:rPr lang="en-AU" smtClean="0"/>
              <a:t>15/06/2017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716A9-0027-4FD1-B391-523E5883E7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771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23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dirty="0"/>
              <a:t>Varying time of day and viewpoint – data showing first image of different traversals</a:t>
            </a:r>
          </a:p>
          <a:p>
            <a:pPr marL="228600" indent="-228600">
              <a:buAutoNum type="arabicPeriod"/>
            </a:pPr>
            <a:r>
              <a:rPr lang="en-AU" dirty="0"/>
              <a:t>Top left is reference and rest are query datasets</a:t>
            </a:r>
          </a:p>
          <a:p>
            <a:pPr marL="228600" indent="-228600">
              <a:buAutoNum type="arabicPeriod"/>
            </a:pPr>
            <a:r>
              <a:rPr lang="en-AU" dirty="0"/>
              <a:t>Place Rec. performance , </a:t>
            </a:r>
            <a:r>
              <a:rPr lang="en-AU" dirty="0" err="1"/>
              <a:t>vSLAM</a:t>
            </a:r>
            <a:r>
              <a:rPr lang="en-AU" dirty="0"/>
              <a:t> is error</a:t>
            </a:r>
          </a:p>
          <a:p>
            <a:pPr marL="228600" indent="-228600">
              <a:buAutoNum type="arabicPeriod"/>
            </a:pPr>
            <a:r>
              <a:rPr lang="en-AU" dirty="0"/>
              <a:t>Takeaway is understanding sensitivity of systems using simulation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629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25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0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0D1F56E3-00E8-4B64-8B63-19255A16070F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78AC380-6ADD-423F-B40F-748D63423573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AA1E46CA-D53B-4355-984D-3102EE67F81B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BA83-F8C6-4A72-871F-6A86ABB479E8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70F7-9BA8-41E8-A2A4-7ED36CDB687F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018F-5110-4D14-9EAC-2FD3B2F313F1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88CE1-959E-41AE-90DE-170E814CC34B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F0B3-38B3-4FC1-999A-1794837BAB3E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rature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9416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8416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1951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106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7350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EA777-A011-44BD-AD1D-801DF802C708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FC6-B45F-4BB0-915A-E564022C00E6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BA5E093-1BE3-47DA-ACBF-9C45AFBD61B9}" type="datetime1">
              <a:rPr lang="en-AU" smtClean="0"/>
              <a:t>15/06/2017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en.wikipedia.org/wiki/Domestic_robot#/media/File:Roomba_original.jpg" TargetMode="Externa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C:\Users\n9349995\Desktop\dataset\slamData\indoor-outdoor\indoor-outdoor-2-mod-places_labels.avi" TargetMode="External"/><Relationship Id="rId1" Type="http://schemas.microsoft.com/office/2007/relationships/media" Target="file:///C:\Users\n9349995\Desktop\dataset\slamData\indoor-outdoor\indoor-outdoor-2-mod-places_labels.avi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n9349995\Desktop\dataset\ORB-SLAM2-%20an%20Open-Source%20SLAM%20for%20Monocular,%20Stereo%20and%20RGB-D%20Cameras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file:///C:\Users\n9349995\Desktop\dataset\slamData\parking_amrapali\round-3.mov" TargetMode="External"/><Relationship Id="rId7" Type="http://schemas.openxmlformats.org/officeDocument/2006/relationships/image" Target="../media/image40.png"/><Relationship Id="rId2" Type="http://schemas.microsoft.com/office/2007/relationships/media" Target="file:///C:\Users\n9349995\Desktop\dataset\slamData\parking_amrapali\round-1.mov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file:///C:\Users\n9349995\Desktop\dataset\slamData\surfers-paradise\night.avi" TargetMode="External"/><Relationship Id="rId7" Type="http://schemas.openxmlformats.org/officeDocument/2006/relationships/image" Target="../media/image45.jpg"/><Relationship Id="rId2" Type="http://schemas.openxmlformats.org/officeDocument/2006/relationships/video" Target="file:///C:\Users\n9349995\Desktop\dataset\slamData\surfers-paradise\day.avi" TargetMode="External"/><Relationship Id="rId1" Type="http://schemas.microsoft.com/office/2007/relationships/media" Target="file:///C:\Users\n9349995\Desktop\dataset\slamData\surfers-paradise\day.avi" TargetMode="External"/><Relationship Id="rId6" Type="http://schemas.openxmlformats.org/officeDocument/2006/relationships/image" Target="../media/image44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8.jpg"/><Relationship Id="rId4" Type="http://schemas.openxmlformats.org/officeDocument/2006/relationships/video" Target="file:///C:\Users\n9349995\Desktop\dataset\slamData\surfers-paradise\night.avi" TargetMode="External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556792"/>
            <a:ext cx="7918648" cy="1470025"/>
          </a:xfrm>
        </p:spPr>
        <p:txBody>
          <a:bodyPr>
            <a:normAutofit fontScale="90000"/>
          </a:bodyPr>
          <a:lstStyle/>
          <a:p>
            <a:r>
              <a:rPr lang="en-AU" dirty="0"/>
              <a:t>6-DoF Semantics-Aware Condition- and Viewpoint-Invariant Visual SLAM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5661248"/>
            <a:ext cx="7056784" cy="969222"/>
          </a:xfrm>
        </p:spPr>
        <p:txBody>
          <a:bodyPr numCol="1">
            <a:normAutofit/>
          </a:bodyPr>
          <a:lstStyle/>
          <a:p>
            <a:pPr algn="l"/>
            <a:r>
              <a:rPr lang="en-AU" dirty="0"/>
              <a:t>Principal Supervisor : Michael Milford </a:t>
            </a:r>
          </a:p>
          <a:p>
            <a:pPr algn="l"/>
            <a:r>
              <a:rPr lang="en-AU" dirty="0"/>
              <a:t>Associate Supervisor: Niko Sunderhauf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5088" y="400506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Confirmation of Candidature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088" y="446672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Sourav Garg</a:t>
            </a:r>
          </a:p>
        </p:txBody>
      </p:sp>
    </p:spTree>
    <p:extLst>
      <p:ext uri="{BB962C8B-B14F-4D97-AF65-F5344CB8AC3E}">
        <p14:creationId xmlns:p14="http://schemas.microsoft.com/office/powerpoint/2010/main" val="138414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10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997784"/>
              </p:ext>
            </p:extLst>
          </p:nvPr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Representation Map</a:t>
            </a:r>
          </a:p>
        </p:txBody>
      </p:sp>
    </p:spTree>
    <p:extLst>
      <p:ext uri="{BB962C8B-B14F-4D97-AF65-F5344CB8AC3E}">
        <p14:creationId xmlns:p14="http://schemas.microsoft.com/office/powerpoint/2010/main" val="366794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Visual Odometry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7488"/>
            <a:ext cx="8229600" cy="4887048"/>
          </a:xfrm>
        </p:spPr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r>
              <a:rPr lang="en-AU" dirty="0"/>
              <a:t>Matching consecutive images for Ego-motion estimation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Methods</a:t>
            </a:r>
          </a:p>
          <a:p>
            <a:pPr lvl="1"/>
            <a:r>
              <a:rPr lang="en-AU" dirty="0"/>
              <a:t>Feature Correspondence</a:t>
            </a:r>
          </a:p>
          <a:p>
            <a:pPr lvl="1"/>
            <a:r>
              <a:rPr lang="en-AU" dirty="0"/>
              <a:t>Direct Whole Image Matching</a:t>
            </a:r>
          </a:p>
          <a:p>
            <a:pPr lvl="1"/>
            <a:r>
              <a:rPr lang="en-AU" dirty="0"/>
              <a:t>Hybrid Methods</a:t>
            </a:r>
          </a:p>
          <a:p>
            <a:pPr lvl="1"/>
            <a:r>
              <a:rPr lang="en-AU" dirty="0"/>
              <a:t>Deep Learning Based</a:t>
            </a:r>
            <a:br>
              <a:rPr lang="en-AU" dirty="0"/>
            </a:br>
            <a:endParaRPr lang="en-AU" dirty="0"/>
          </a:p>
          <a:p>
            <a:r>
              <a:rPr lang="en-AU" dirty="0"/>
              <a:t>Challenges</a:t>
            </a:r>
          </a:p>
          <a:p>
            <a:pPr lvl="1"/>
            <a:r>
              <a:rPr lang="en-AU" dirty="0"/>
              <a:t>Abrupt Appearance variations</a:t>
            </a:r>
          </a:p>
          <a:p>
            <a:pPr lvl="1"/>
            <a:r>
              <a:rPr lang="en-AU" dirty="0"/>
              <a:t>Low light environment</a:t>
            </a:r>
          </a:p>
          <a:p>
            <a:pPr lvl="1"/>
            <a:r>
              <a:rPr lang="en-AU" dirty="0"/>
              <a:t>Rapid Camera Motion</a:t>
            </a:r>
          </a:p>
          <a:p>
            <a:pPr lvl="1"/>
            <a:r>
              <a:rPr lang="en-AU" dirty="0"/>
              <a:t>Motion Blur</a:t>
            </a:r>
            <a:br>
              <a:rPr lang="en-AU" dirty="0"/>
            </a:br>
            <a:endParaRPr lang="en-AU" dirty="0"/>
          </a:p>
          <a:p>
            <a:r>
              <a:rPr lang="en-AU" dirty="0"/>
              <a:t>VO Failure is catastrophic for Visual SLAM</a:t>
            </a:r>
          </a:p>
          <a:p>
            <a:pPr lvl="1"/>
            <a:endParaRPr lang="en-AU" dirty="0"/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AD9FF-7DB3-4F38-A6A5-56570598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11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FC901-2852-404C-8B91-D1123A782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276872"/>
            <a:ext cx="2337970" cy="1758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2AB70-4C4F-451E-964A-6E1DDBF77C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56" y="4235421"/>
            <a:ext cx="2335130" cy="1744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BF886-60D0-4F5A-95C6-4F3634FE3ECD}"/>
              </a:ext>
            </a:extLst>
          </p:cNvPr>
          <p:cNvSpPr txBox="1"/>
          <p:nvPr/>
        </p:nvSpPr>
        <p:spPr>
          <a:xfrm>
            <a:off x="6988762" y="6055228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(</a:t>
            </a:r>
            <a:r>
              <a:rPr lang="en-AU" sz="1400" dirty="0" err="1"/>
              <a:t>Alismail</a:t>
            </a:r>
            <a:r>
              <a:rPr lang="en-AU" sz="1400" dirty="0"/>
              <a:t> 2016)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1CF945-CB6A-4962-9BAD-550187974B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15" y="2276046"/>
            <a:ext cx="2637721" cy="1758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73C92E-1E33-4811-9667-9F39B6F193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14" y="4227497"/>
            <a:ext cx="2637721" cy="1758481"/>
          </a:xfrm>
          <a:prstGeom prst="rect">
            <a:avLst/>
          </a:prstGeom>
        </p:spPr>
      </p:pic>
      <p:pic>
        <p:nvPicPr>
          <p:cNvPr id="12" name="Content Placeholder 27">
            <a:extLst>
              <a:ext uri="{FF2B5EF4-FFF2-40B4-BE49-F238E27FC236}">
                <a16:creationId xmlns:a16="http://schemas.microsoft.com/office/drawing/2014/main" id="{6CE9C5B3-2E9B-4A4E-8302-FE17D0599E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15" y="2260372"/>
            <a:ext cx="2635135" cy="1753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37E6DF-43B0-4A97-AD6C-5244E778B4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28" y="4185148"/>
            <a:ext cx="2635922" cy="17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12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027898"/>
              </p:ext>
            </p:extLst>
          </p:nvPr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4"/>
                </a:solidFill>
              </a:rPr>
              <a:t>Representation Map</a:t>
            </a:r>
          </a:p>
        </p:txBody>
      </p:sp>
    </p:spTree>
    <p:extLst>
      <p:ext uri="{BB962C8B-B14F-4D97-AF65-F5344CB8AC3E}">
        <p14:creationId xmlns:p14="http://schemas.microsoft.com/office/powerpoint/2010/main" val="293816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2464-5FDF-46F2-BF7C-380019F5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48" y="694752"/>
            <a:ext cx="8229600" cy="1066800"/>
          </a:xfrm>
        </p:spPr>
        <p:txBody>
          <a:bodyPr/>
          <a:lstStyle/>
          <a:p>
            <a:r>
              <a:rPr lang="en-AU" dirty="0"/>
              <a:t>Representation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942C-5E2C-4F78-B53A-8F251737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4474840" cy="4585696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Types of Maps</a:t>
            </a:r>
          </a:p>
          <a:p>
            <a:pPr lvl="1"/>
            <a:r>
              <a:rPr lang="en-AU" dirty="0"/>
              <a:t>Topological, Metric or Topometric</a:t>
            </a:r>
            <a:br>
              <a:rPr lang="en-AU" dirty="0"/>
            </a:br>
            <a:endParaRPr lang="en-AU" dirty="0"/>
          </a:p>
          <a:p>
            <a:r>
              <a:rPr lang="en-AU" dirty="0"/>
              <a:t>3-D Reconstruction of Environment</a:t>
            </a:r>
          </a:p>
          <a:p>
            <a:pPr lvl="1"/>
            <a:r>
              <a:rPr lang="en-AU" dirty="0"/>
              <a:t>6-DoF Visual SLAM systems</a:t>
            </a:r>
          </a:p>
          <a:p>
            <a:pPr lvl="1"/>
            <a:r>
              <a:rPr lang="en-AU" dirty="0"/>
              <a:t>Sparse, Semi-Dense or Dense Reconstruction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Semantics in Maps</a:t>
            </a:r>
          </a:p>
          <a:p>
            <a:pPr lvl="1"/>
            <a:r>
              <a:rPr lang="en-AU" dirty="0"/>
              <a:t>Meaningful interaction with environment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C43F5-27FB-4787-97B1-A880AD09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13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4DC64-9DCF-4596-A1A8-ED1507EBF6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182569"/>
            <a:ext cx="3431929" cy="2376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3CD657-57A4-41B8-9D71-964DE3DEFB67}"/>
              </a:ext>
            </a:extLst>
          </p:cNvPr>
          <p:cNvSpPr txBox="1"/>
          <p:nvPr/>
        </p:nvSpPr>
        <p:spPr>
          <a:xfrm>
            <a:off x="5664646" y="4797152"/>
            <a:ext cx="289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Probabilistic Semi-Dense Mapping (Mur-</a:t>
            </a:r>
            <a:r>
              <a:rPr lang="en-AU" sz="1400" dirty="0" err="1"/>
              <a:t>Artal</a:t>
            </a:r>
            <a:r>
              <a:rPr lang="en-AU" sz="1400" dirty="0"/>
              <a:t> 2015)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621117D-1EFF-441B-B5BC-5BD4CF3D8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12" y="1880711"/>
            <a:ext cx="3954191" cy="3938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B29D04-D696-426E-AE10-B9DC630CC456}"/>
              </a:ext>
            </a:extLst>
          </p:cNvPr>
          <p:cNvSpPr txBox="1"/>
          <p:nvPr/>
        </p:nvSpPr>
        <p:spPr>
          <a:xfrm>
            <a:off x="5021959" y="582068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Place Categorization and Semantic Mapping (Sunderhauf 2016)</a:t>
            </a:r>
          </a:p>
        </p:txBody>
      </p:sp>
    </p:spTree>
    <p:extLst>
      <p:ext uri="{BB962C8B-B14F-4D97-AF65-F5344CB8AC3E}">
        <p14:creationId xmlns:p14="http://schemas.microsoft.com/office/powerpoint/2010/main" val="15492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14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/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Representation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C448A-613E-45A5-BCAE-319D1FBE2078}"/>
              </a:ext>
            </a:extLst>
          </p:cNvPr>
          <p:cNvSpPr txBox="1"/>
          <p:nvPr/>
        </p:nvSpPr>
        <p:spPr>
          <a:xfrm>
            <a:off x="6660232" y="1988840"/>
            <a:ext cx="151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4"/>
                </a:solidFill>
              </a:rPr>
              <a:t>Semantics?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5589F0B-4A9F-4401-919B-2E18E15B8396}"/>
              </a:ext>
            </a:extLst>
          </p:cNvPr>
          <p:cNvSpPr/>
          <p:nvPr/>
        </p:nvSpPr>
        <p:spPr>
          <a:xfrm rot="3012249">
            <a:off x="6466724" y="2306997"/>
            <a:ext cx="216024" cy="36004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8440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72E4E-9BE9-4280-A417-7F4E401F2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72816"/>
            <a:ext cx="5040560" cy="4896544"/>
          </a:xfrm>
        </p:spPr>
        <p:txBody>
          <a:bodyPr>
            <a:normAutofit/>
          </a:bodyPr>
          <a:lstStyle/>
          <a:p>
            <a:r>
              <a:rPr lang="en-AU" dirty="0"/>
              <a:t>Semantics within an Image</a:t>
            </a:r>
          </a:p>
          <a:p>
            <a:pPr lvl="1"/>
            <a:r>
              <a:rPr lang="en-AU" dirty="0"/>
              <a:t>Object Recognition</a:t>
            </a:r>
          </a:p>
          <a:p>
            <a:pPr lvl="1"/>
            <a:r>
              <a:rPr lang="en-AU" dirty="0"/>
              <a:t>Sparse or Dense Object Segmentation.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r>
              <a:rPr lang="en-AU" dirty="0"/>
              <a:t>Place Semantics</a:t>
            </a:r>
          </a:p>
          <a:p>
            <a:pPr lvl="1"/>
            <a:r>
              <a:rPr lang="en-AU" dirty="0"/>
              <a:t>Place-centric vs Object-centric</a:t>
            </a:r>
          </a:p>
          <a:p>
            <a:pPr lvl="1"/>
            <a:r>
              <a:rPr lang="en-AU" dirty="0"/>
              <a:t>Place Categories and Attributes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ACC49-08B9-4002-B6AD-7470CA0F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Semantics in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F7AB3-9678-4380-84D1-A54198CE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15</a:t>
            </a:fld>
            <a:endParaRPr lang="en-AU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6835CB2-59EC-4C5A-AF92-44FCF1094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38" y="2636912"/>
            <a:ext cx="3025979" cy="2281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ADA8F-5946-428F-A9A9-004E08FFBA6B}"/>
              </a:ext>
            </a:extLst>
          </p:cNvPr>
          <p:cNvSpPr txBox="1"/>
          <p:nvPr/>
        </p:nvSpPr>
        <p:spPr>
          <a:xfrm>
            <a:off x="5806445" y="4971705"/>
            <a:ext cx="309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Detection Using Faster R-CNN (Ren 2015)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7A9A7-2BFA-4A1A-9FC1-A61593292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06" y="3956368"/>
            <a:ext cx="2636211" cy="1765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B444DC-CD3D-4EC7-AA87-C9437DEC1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9" y="1940144"/>
            <a:ext cx="2636212" cy="1772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401FF-DE7A-4177-917F-788B3F0FB055}"/>
              </a:ext>
            </a:extLst>
          </p:cNvPr>
          <p:cNvSpPr txBox="1"/>
          <p:nvPr/>
        </p:nvSpPr>
        <p:spPr>
          <a:xfrm>
            <a:off x="8001461" y="5795703"/>
            <a:ext cx="93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(Zhou 2014)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FF66-E26D-404A-8A94-EF9E1731C358}"/>
              </a:ext>
            </a:extLst>
          </p:cNvPr>
          <p:cNvSpPr txBox="1"/>
          <p:nvPr/>
        </p:nvSpPr>
        <p:spPr>
          <a:xfrm>
            <a:off x="5652120" y="5721417"/>
            <a:ext cx="3887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Type of environment</a:t>
            </a:r>
          </a:p>
          <a:p>
            <a:r>
              <a:rPr lang="en-US" sz="1600" dirty="0"/>
              <a:t>outdoor</a:t>
            </a:r>
          </a:p>
          <a:p>
            <a:r>
              <a:rPr lang="en-US" sz="1600" b="1" dirty="0"/>
              <a:t>Semantic categories: </a:t>
            </a:r>
          </a:p>
          <a:p>
            <a:r>
              <a:rPr lang="en-US" sz="1600" dirty="0"/>
              <a:t>coast:0.35, ocean:0.30, boardwalk:0.07</a:t>
            </a:r>
          </a:p>
        </p:txBody>
      </p:sp>
    </p:spTree>
    <p:extLst>
      <p:ext uri="{BB962C8B-B14F-4D97-AF65-F5344CB8AC3E}">
        <p14:creationId xmlns:p14="http://schemas.microsoft.com/office/powerpoint/2010/main" val="398938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4B80-640E-45FC-B5AB-1E4794AD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Semantics in Visual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E924-1661-4CEB-83A4-7508D096F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87488"/>
            <a:ext cx="8229600" cy="4887048"/>
          </a:xfrm>
        </p:spPr>
        <p:txBody>
          <a:bodyPr/>
          <a:lstStyle/>
          <a:p>
            <a:r>
              <a:rPr lang="en-AU" dirty="0"/>
              <a:t>Object-Oriented</a:t>
            </a:r>
          </a:p>
          <a:p>
            <a:pPr lvl="2"/>
            <a:r>
              <a:rPr lang="en-AU" dirty="0"/>
              <a:t>Matching Object 3-D Models </a:t>
            </a:r>
          </a:p>
          <a:p>
            <a:pPr lvl="2"/>
            <a:r>
              <a:rPr lang="en-AU" dirty="0"/>
              <a:t>Objects as Landmarks</a:t>
            </a:r>
          </a:p>
          <a:p>
            <a:pPr lvl="1"/>
            <a:r>
              <a:rPr lang="en-AU" dirty="0"/>
              <a:t>Mostly Indoor</a:t>
            </a:r>
            <a:br>
              <a:rPr lang="en-AU" dirty="0"/>
            </a:br>
            <a:endParaRPr lang="en-AU" dirty="0"/>
          </a:p>
          <a:p>
            <a:r>
              <a:rPr lang="en-AU" dirty="0"/>
              <a:t>Place-Oriented</a:t>
            </a:r>
          </a:p>
          <a:p>
            <a:pPr lvl="2"/>
            <a:r>
              <a:rPr lang="en-AU" dirty="0"/>
              <a:t>Semantic Mapping</a:t>
            </a:r>
          </a:p>
          <a:p>
            <a:endParaRPr lang="en-AU" dirty="0"/>
          </a:p>
          <a:p>
            <a:r>
              <a:rPr lang="en-AU" dirty="0"/>
              <a:t>Ideal Environmental</a:t>
            </a:r>
            <a:br>
              <a:rPr lang="en-AU" dirty="0"/>
            </a:br>
            <a:r>
              <a:rPr lang="en-AU" dirty="0"/>
              <a:t>Conditions</a:t>
            </a:r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B57D1-33A0-474F-9DD0-5B7CCB26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16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8EF99-607C-4C88-B36D-A4550C651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2718" r="1923" b="2947"/>
          <a:stretch/>
        </p:blipFill>
        <p:spPr>
          <a:xfrm>
            <a:off x="4139952" y="3140968"/>
            <a:ext cx="4691694" cy="3316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4F349-49A8-4135-8D94-93958EB18862}"/>
              </a:ext>
            </a:extLst>
          </p:cNvPr>
          <p:cNvSpPr txBox="1"/>
          <p:nvPr/>
        </p:nvSpPr>
        <p:spPr>
          <a:xfrm>
            <a:off x="4142086" y="5927456"/>
            <a:ext cx="3157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Multi-Object SLAM (</a:t>
            </a:r>
            <a:r>
              <a:rPr lang="en-AU" sz="1400" dirty="0" err="1"/>
              <a:t>Dharmasiri</a:t>
            </a:r>
            <a:r>
              <a:rPr lang="en-AU" sz="14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20270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C813-838E-4D37-8BC6-D4E5ECB3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CC50-00BA-47C8-BD21-EF7457780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801720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Visual Place Recognition</a:t>
            </a:r>
          </a:p>
          <a:p>
            <a:pPr lvl="1"/>
            <a:r>
              <a:rPr lang="en-AU" dirty="0"/>
              <a:t>Viewpoint- and Condition-Invariance</a:t>
            </a:r>
          </a:p>
          <a:p>
            <a:pPr lvl="1"/>
            <a:r>
              <a:rPr lang="en-AU" dirty="0"/>
              <a:t>With 3D Relative Pose Estimation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Visual Odometry</a:t>
            </a:r>
          </a:p>
          <a:p>
            <a:pPr lvl="1"/>
            <a:r>
              <a:rPr lang="en-AU" dirty="0"/>
              <a:t>Robustness to Dynamic Conditions</a:t>
            </a:r>
          </a:p>
          <a:p>
            <a:pPr lvl="1"/>
            <a:r>
              <a:rPr lang="en-AU" dirty="0"/>
              <a:t>Hybrid Approach</a:t>
            </a:r>
            <a:br>
              <a:rPr lang="en-AU" dirty="0"/>
            </a:br>
            <a:endParaRPr lang="en-AU" dirty="0"/>
          </a:p>
          <a:p>
            <a:r>
              <a:rPr lang="en-AU" dirty="0"/>
              <a:t>Representation Map</a:t>
            </a:r>
          </a:p>
          <a:p>
            <a:pPr lvl="1"/>
            <a:r>
              <a:rPr lang="en-AU" dirty="0"/>
              <a:t>Semantic Maps on top of Geometric Maps</a:t>
            </a:r>
            <a:br>
              <a:rPr lang="en-AU" dirty="0"/>
            </a:br>
            <a:endParaRPr lang="en-AU" dirty="0"/>
          </a:p>
          <a:p>
            <a:r>
              <a:rPr lang="en-AU" dirty="0"/>
              <a:t>Semantics for places</a:t>
            </a:r>
          </a:p>
          <a:p>
            <a:pPr lvl="1"/>
            <a:r>
              <a:rPr lang="en-AU" dirty="0"/>
              <a:t>Use Semantics to improve place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67AD7-3A58-40E0-92D1-0EF55FCD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195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SLAM system</a:t>
            </a: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7806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6-DoF semantics-aware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chemeClr val="bg1"/>
                </a:solidFill>
              </a:rPr>
              <a:t>visual SLAM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657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  <a:p>
            <a:r>
              <a:rPr lang="en-AU" dirty="0"/>
              <a:t>Literature Review</a:t>
            </a:r>
          </a:p>
          <a:p>
            <a:r>
              <a:rPr lang="en-AU" dirty="0"/>
              <a:t>Research Questions</a:t>
            </a:r>
          </a:p>
          <a:p>
            <a:r>
              <a:rPr lang="en-AU" dirty="0"/>
              <a:t>Research Plan</a:t>
            </a:r>
          </a:p>
          <a:p>
            <a:r>
              <a:rPr lang="en-AU" dirty="0"/>
              <a:t>Work Progress</a:t>
            </a:r>
          </a:p>
          <a:p>
            <a:r>
              <a:rPr lang="en-AU" dirty="0"/>
              <a:t>Research Timeline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A4C0E-2449-4684-BD57-D86A195D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4748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94CD-C417-4F3C-9175-0CC8DE61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2744"/>
            <a:ext cx="9144000" cy="922784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Characterizing System’s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75E92-8B37-473F-9AE0-5C092088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6923112" cy="439248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Variations in Viewpoint and Environmental Conditions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Visual SLAM</a:t>
            </a:r>
          </a:p>
          <a:p>
            <a:pPr lvl="2"/>
            <a:r>
              <a:rPr lang="en-AU" dirty="0"/>
              <a:t>Place Recognition</a:t>
            </a:r>
          </a:p>
          <a:p>
            <a:pPr lvl="2"/>
            <a:r>
              <a:rPr lang="en-AU" dirty="0"/>
              <a:t>Visual Odometry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Performance </a:t>
            </a:r>
            <a:br>
              <a:rPr lang="en-AU" dirty="0"/>
            </a:br>
            <a:r>
              <a:rPr lang="en-AU" dirty="0"/>
              <a:t>Evaluation</a:t>
            </a:r>
          </a:p>
          <a:p>
            <a:pPr lvl="2"/>
            <a:r>
              <a:rPr lang="en-AU" dirty="0"/>
              <a:t>Using Real and </a:t>
            </a:r>
            <a:br>
              <a:rPr lang="en-AU" dirty="0"/>
            </a:br>
            <a:r>
              <a:rPr lang="en-AU" dirty="0"/>
              <a:t>Simulated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577AF-4C52-4580-B84D-E23DD8AB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20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9E949-8B76-47F1-BE9D-D8029C2FCDD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12" b="60921"/>
          <a:stretch/>
        </p:blipFill>
        <p:spPr>
          <a:xfrm>
            <a:off x="4160781" y="2924944"/>
            <a:ext cx="4757700" cy="3312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53C96-6F5E-4356-9F54-030A4FCB0F67}"/>
              </a:ext>
            </a:extLst>
          </p:cNvPr>
          <p:cNvSpPr txBox="1"/>
          <p:nvPr/>
        </p:nvSpPr>
        <p:spPr>
          <a:xfrm>
            <a:off x="7711175" y="6237312"/>
            <a:ext cx="1270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(Skinner 2016)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54055-E183-4ADE-8ABB-07BF52AD52D9}"/>
              </a:ext>
            </a:extLst>
          </p:cNvPr>
          <p:cNvSpPr/>
          <p:nvPr/>
        </p:nvSpPr>
        <p:spPr>
          <a:xfrm>
            <a:off x="2821552" y="619202"/>
            <a:ext cx="3857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96367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75E92-8B37-473F-9AE0-5C092088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8291264" cy="4585696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Low Light, Rapid Movement, Variable Speed</a:t>
            </a:r>
          </a:p>
          <a:p>
            <a:endParaRPr lang="en-AU" i="1" dirty="0"/>
          </a:p>
          <a:p>
            <a:pPr lvl="1"/>
            <a:r>
              <a:rPr lang="en-AU" i="1" dirty="0"/>
              <a:t>Hybrid </a:t>
            </a:r>
            <a:r>
              <a:rPr lang="en-AU" dirty="0"/>
              <a:t>Visual Odometry</a:t>
            </a:r>
            <a:br>
              <a:rPr lang="en-AU" dirty="0"/>
            </a:br>
            <a:endParaRPr lang="en-AU" dirty="0"/>
          </a:p>
          <a:p>
            <a:pPr lvl="2"/>
            <a:r>
              <a:rPr lang="en-AU" dirty="0"/>
              <a:t>Using state-of-the-art VO </a:t>
            </a:r>
            <a:br>
              <a:rPr lang="en-AU" dirty="0"/>
            </a:br>
            <a:r>
              <a:rPr lang="en-AU" b="1" dirty="0"/>
              <a:t>with</a:t>
            </a:r>
          </a:p>
          <a:p>
            <a:pPr lvl="2"/>
            <a:r>
              <a:rPr lang="en-AU" i="1" dirty="0"/>
              <a:t>Coarse </a:t>
            </a:r>
            <a:r>
              <a:rPr lang="en-AU" dirty="0"/>
              <a:t>Ego-motion Estimation</a:t>
            </a:r>
            <a:br>
              <a:rPr lang="en-AU" dirty="0"/>
            </a:br>
            <a:r>
              <a:rPr lang="en-AU" b="1" dirty="0"/>
              <a:t>for</a:t>
            </a:r>
            <a:endParaRPr lang="en-AU" dirty="0"/>
          </a:p>
          <a:p>
            <a:pPr lvl="3"/>
            <a:r>
              <a:rPr lang="en-AU" dirty="0"/>
              <a:t>Adapting System Parameters</a:t>
            </a:r>
            <a:br>
              <a:rPr lang="en-AU" dirty="0"/>
            </a:br>
            <a:r>
              <a:rPr lang="en-AU" b="1" dirty="0"/>
              <a:t>or</a:t>
            </a:r>
          </a:p>
          <a:p>
            <a:pPr lvl="3"/>
            <a:r>
              <a:rPr lang="en-AU" dirty="0"/>
              <a:t>Backing up during failure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Improving Place Recognition Using Motion Cues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577AF-4C52-4580-B84D-E23DD8AB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21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565BA2-B3EB-4AD5-A6DF-19EB7570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2" y="876168"/>
            <a:ext cx="9144000" cy="922784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Adapting to Challenging Conditions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78FDAB-5633-4590-964B-2864C2625B6A}"/>
              </a:ext>
            </a:extLst>
          </p:cNvPr>
          <p:cNvSpPr/>
          <p:nvPr/>
        </p:nvSpPr>
        <p:spPr>
          <a:xfrm>
            <a:off x="2821552" y="619202"/>
            <a:ext cx="3857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2022052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SLAM system</a:t>
            </a: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082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6-DoF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bg1"/>
                </a:solidFill>
              </a:rPr>
              <a:t>viewpoint- and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condition-invariant </a:t>
            </a:r>
            <a:r>
              <a:rPr lang="en-AU" sz="3600" b="1" dirty="0">
                <a:solidFill>
                  <a:schemeClr val="bg1"/>
                </a:solidFill>
              </a:rPr>
              <a:t>visual SLAM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99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2BFF861-D9E4-4D30-A697-A9C582D73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57" y="1653868"/>
            <a:ext cx="4841143" cy="482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36D4F-7776-401A-B3F1-7854F6063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" y="694701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Semantic Segmentation of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8D68-AB23-478E-BCAC-79C956CC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" y="1927865"/>
            <a:ext cx="4627591" cy="4453463"/>
          </a:xfrm>
        </p:spPr>
        <p:txBody>
          <a:bodyPr>
            <a:normAutofit fontScale="92500"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Semantic Place Categorization</a:t>
            </a:r>
          </a:p>
          <a:p>
            <a:pPr lvl="1"/>
            <a:r>
              <a:rPr lang="en-AU" dirty="0"/>
              <a:t>Temporal Clustering of Semantic Labels</a:t>
            </a:r>
          </a:p>
          <a:p>
            <a:pPr lvl="2"/>
            <a:r>
              <a:rPr lang="en-AU" dirty="0"/>
              <a:t>Segment Environment</a:t>
            </a:r>
          </a:p>
          <a:p>
            <a:pPr lvl="3"/>
            <a:r>
              <a:rPr lang="en-AU" dirty="0"/>
              <a:t>Office Space - Cubicles, Canteen, Corridor, Restroom etc.</a:t>
            </a:r>
          </a:p>
          <a:p>
            <a:pPr lvl="3"/>
            <a:r>
              <a:rPr lang="en-AU" dirty="0"/>
              <a:t>Vehicle on Roads - Urban Canyon, Highway, Tunnel etc.</a:t>
            </a:r>
          </a:p>
          <a:p>
            <a:pPr lvl="3"/>
            <a:r>
              <a:rPr lang="en-AU" dirty="0"/>
              <a:t>House – Bedroom, Kitchen,</a:t>
            </a:r>
            <a:br>
              <a:rPr lang="en-AU" dirty="0"/>
            </a:br>
            <a:r>
              <a:rPr lang="en-AU" dirty="0"/>
              <a:t>Lawn, Stairs etc.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A573-BB01-43FC-9283-7602C43C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24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3CBB9-25EF-4ACC-9D2E-F08F6113B940}"/>
              </a:ext>
            </a:extLst>
          </p:cNvPr>
          <p:cNvSpPr txBox="1"/>
          <p:nvPr/>
        </p:nvSpPr>
        <p:spPr>
          <a:xfrm>
            <a:off x="4627911" y="6441698"/>
            <a:ext cx="4176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Place Categorization and Semantic Mapping (Sunderhauf 2016)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13D69-E2AB-4EBD-8F67-2AB80F011FD8}"/>
              </a:ext>
            </a:extLst>
          </p:cNvPr>
          <p:cNvSpPr/>
          <p:nvPr/>
        </p:nvSpPr>
        <p:spPr>
          <a:xfrm>
            <a:off x="2821552" y="619202"/>
            <a:ext cx="4131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semantics-aware,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11550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A691-FB21-4291-B693-ED95D54DD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868"/>
            <a:ext cx="8229600" cy="492066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Expected Outcome 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Seamless Transitions Within Environment</a:t>
            </a:r>
          </a:p>
          <a:p>
            <a:pPr lvl="2"/>
            <a:r>
              <a:rPr lang="en-AU" dirty="0"/>
              <a:t>Indoor/Outdoor, Naturally/Artificially Lit, Bland/Cluttered</a:t>
            </a:r>
          </a:p>
          <a:p>
            <a:pPr lvl="2"/>
            <a:r>
              <a:rPr lang="en-AU" dirty="0"/>
              <a:t>Benchmark place recognition performance against state-of-the-art methods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Categorize and Recognize in a Reduced Search Space</a:t>
            </a:r>
          </a:p>
          <a:p>
            <a:pPr lvl="2"/>
            <a:r>
              <a:rPr lang="en-AU" dirty="0"/>
              <a:t>Coarse Semantic Localization</a:t>
            </a:r>
          </a:p>
          <a:p>
            <a:pPr lvl="2"/>
            <a:r>
              <a:rPr lang="en-AU" dirty="0"/>
              <a:t>Study Computational Gain and Performance Effects for very large databases</a:t>
            </a:r>
            <a:br>
              <a:rPr lang="en-AU" dirty="0"/>
            </a:b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F33C7-42B9-43A6-8EDC-EF4215B5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25</a:t>
            </a:fld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40563E-F023-4EF3-B318-34EAF3B0E85E}"/>
              </a:ext>
            </a:extLst>
          </p:cNvPr>
          <p:cNvSpPr txBox="1">
            <a:spLocks/>
          </p:cNvSpPr>
          <p:nvPr/>
        </p:nvSpPr>
        <p:spPr>
          <a:xfrm>
            <a:off x="339009" y="3376719"/>
            <a:ext cx="4130281" cy="3443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1312B6-3311-4D0E-BD7C-37E4AF7BF903}"/>
              </a:ext>
            </a:extLst>
          </p:cNvPr>
          <p:cNvSpPr/>
          <p:nvPr/>
        </p:nvSpPr>
        <p:spPr>
          <a:xfrm>
            <a:off x="2821552" y="619202"/>
            <a:ext cx="4131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semantics-aware,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condition-invariant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D8E1B4-FE76-4708-A0F1-ECEF8CBC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" y="694701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Semantic Segmentation of Environment</a:t>
            </a:r>
          </a:p>
        </p:txBody>
      </p:sp>
    </p:spTree>
    <p:extLst>
      <p:ext uri="{BB962C8B-B14F-4D97-AF65-F5344CB8AC3E}">
        <p14:creationId xmlns:p14="http://schemas.microsoft.com/office/powerpoint/2010/main" val="2504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4D5E94-15A1-4EBE-A724-ECACEAA7E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t="1658" r="50566" b="50478"/>
          <a:stretch/>
        </p:blipFill>
        <p:spPr>
          <a:xfrm>
            <a:off x="4852813" y="1725779"/>
            <a:ext cx="3824150" cy="285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2E880A-1594-41BD-8BFB-4DFE13AA9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1" y="5155902"/>
            <a:ext cx="2330195" cy="1553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6DC250-F4A6-4CF5-9B5B-2DCF247732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5" y="5156226"/>
            <a:ext cx="2329710" cy="1553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7D5AE-C6B5-49A0-8CB7-B065C9EE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131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Semantic Segmentation Within Image</a:t>
            </a:r>
            <a:endParaRPr lang="en-AU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2C922-D861-433F-B9C4-0B57FFBF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26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84190-9EC9-44D9-8B92-8694FB5D0C4F}"/>
              </a:ext>
            </a:extLst>
          </p:cNvPr>
          <p:cNvSpPr txBox="1">
            <a:spLocks/>
          </p:cNvSpPr>
          <p:nvPr/>
        </p:nvSpPr>
        <p:spPr>
          <a:xfrm>
            <a:off x="466530" y="1765207"/>
            <a:ext cx="4105470" cy="487343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Use state-of-the-art semantic segmentation</a:t>
            </a:r>
          </a:p>
          <a:p>
            <a:pPr lvl="2"/>
            <a:r>
              <a:rPr lang="en-AU" dirty="0"/>
              <a:t>Object-level or Pixel-level</a:t>
            </a:r>
          </a:p>
          <a:p>
            <a:pPr lvl="1"/>
            <a:r>
              <a:rPr lang="en-AU" dirty="0"/>
              <a:t>Learn semantically salient objects/regions for place 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97725-8523-469D-AD71-CEECA1A60BE4}"/>
              </a:ext>
            </a:extLst>
          </p:cNvPr>
          <p:cNvSpPr txBox="1"/>
          <p:nvPr/>
        </p:nvSpPr>
        <p:spPr>
          <a:xfrm>
            <a:off x="4852813" y="4581129"/>
            <a:ext cx="3824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Semantic Annotations </a:t>
            </a:r>
            <a:r>
              <a:rPr lang="en-AU" sz="1400" dirty="0"/>
              <a:t>(</a:t>
            </a:r>
            <a:r>
              <a:rPr lang="en-AU" sz="1400" dirty="0" err="1"/>
              <a:t>Mottaghi</a:t>
            </a:r>
            <a:r>
              <a:rPr lang="en-AU" sz="1400" dirty="0"/>
              <a:t> 2014)</a:t>
            </a:r>
            <a:endParaRPr lang="en-AU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D93AF3-AD30-4AD4-B9ED-0EBC97F847E2}"/>
              </a:ext>
            </a:extLst>
          </p:cNvPr>
          <p:cNvSpPr/>
          <p:nvPr/>
        </p:nvSpPr>
        <p:spPr>
          <a:xfrm>
            <a:off x="2821552" y="619202"/>
            <a:ext cx="4131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semantics-aware,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14095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5AE-C6B5-49A0-8CB7-B065C9EE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9243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Semantic Segmentation Within Image</a:t>
            </a:r>
            <a:endParaRPr lang="en-AU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E20C-7E67-45D1-B7BB-966309C9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954144"/>
            <a:ext cx="7992888" cy="3201758"/>
          </a:xfrm>
        </p:spPr>
        <p:txBody>
          <a:bodyPr>
            <a:normAutofit/>
          </a:bodyPr>
          <a:lstStyle/>
          <a:p>
            <a:r>
              <a:rPr lang="en-AU" dirty="0"/>
              <a:t>Expected Outcome</a:t>
            </a:r>
          </a:p>
          <a:p>
            <a:pPr lvl="1"/>
            <a:r>
              <a:rPr lang="en-AU" dirty="0"/>
              <a:t>Determine Condition-Dependent Objects/Regions</a:t>
            </a:r>
          </a:p>
          <a:p>
            <a:pPr lvl="1"/>
            <a:r>
              <a:rPr lang="en-AU" dirty="0"/>
              <a:t>Determine Dynamic Objects</a:t>
            </a:r>
          </a:p>
          <a:p>
            <a:pPr lvl="1"/>
            <a:r>
              <a:rPr lang="en-AU" dirty="0"/>
              <a:t>Evaluate Performance with Semantic Masking</a:t>
            </a:r>
          </a:p>
          <a:p>
            <a:pPr lvl="1"/>
            <a:r>
              <a:rPr lang="en-AU" dirty="0"/>
              <a:t>Performance Benchmark for place recognition with</a:t>
            </a:r>
          </a:p>
          <a:p>
            <a:pPr lvl="2"/>
            <a:r>
              <a:rPr lang="en-AU" dirty="0"/>
              <a:t>A large number of dynamic objects and </a:t>
            </a:r>
          </a:p>
          <a:p>
            <a:pPr lvl="2"/>
            <a:r>
              <a:rPr lang="en-AU" dirty="0"/>
              <a:t>Extreme condition variations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2C922-D861-433F-B9C4-0B57FFBF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27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921A7-FA87-4A40-B649-1F71F9C9AC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1" y="5155902"/>
            <a:ext cx="2330195" cy="1553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A64221-8381-48CB-9238-9115353AB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45" y="5156226"/>
            <a:ext cx="2329710" cy="15531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7CC9F7-6C7C-4805-B5F1-DCB9D00C7B8C}"/>
              </a:ext>
            </a:extLst>
          </p:cNvPr>
          <p:cNvSpPr/>
          <p:nvPr/>
        </p:nvSpPr>
        <p:spPr>
          <a:xfrm>
            <a:off x="2821552" y="619202"/>
            <a:ext cx="4131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semantics-aware,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35624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SLAM system</a:t>
            </a: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3112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bg1"/>
                </a:solidFill>
              </a:rPr>
              <a:t>semantics-aware viewpoint- and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condition-invariant </a:t>
            </a:r>
            <a:r>
              <a:rPr lang="en-AU" sz="3600" b="1" dirty="0">
                <a:solidFill>
                  <a:schemeClr val="bg1"/>
                </a:solidFill>
              </a:rPr>
              <a:t>visual SLAM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806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88" y="624554"/>
            <a:ext cx="8229600" cy="1066800"/>
          </a:xfrm>
        </p:spPr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276E1-D0C9-428B-AD10-408DEC8F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</a:t>
            </a:fld>
            <a:endParaRPr lang="en-AU" dirty="0"/>
          </a:p>
        </p:txBody>
      </p:sp>
      <p:pic>
        <p:nvPicPr>
          <p:cNvPr id="1027" name="Picture 3" descr="C:\Users\n9349995\Desktop\confirmation\images\robot-2-Roomb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2110411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9349995\Desktop\confirmation\images\robot-3-SoftBank_pepp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64633"/>
            <a:ext cx="2672326" cy="356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9349995\Desktop\confirmation\images\4-lawn-mow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77" y="3535422"/>
            <a:ext cx="3003290" cy="20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918" y="553761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Social </a:t>
            </a:r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[1]</a:t>
            </a:r>
            <a:endParaRPr lang="en-A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6500" y="553761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Domestic </a:t>
            </a:r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[2,3]</a:t>
            </a:r>
            <a:endParaRPr lang="en-A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7411" y="553761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Industrial </a:t>
            </a:r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[4]</a:t>
            </a:r>
            <a:endParaRPr lang="en-A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C5639-CE6C-4A6F-A862-9EFF62C7B26F}"/>
              </a:ext>
            </a:extLst>
          </p:cNvPr>
          <p:cNvSpPr txBox="1"/>
          <p:nvPr/>
        </p:nvSpPr>
        <p:spPr>
          <a:xfrm>
            <a:off x="179511" y="6093296"/>
            <a:ext cx="8799353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38328" indent="-228600">
              <a:buFont typeface="+mj-lt"/>
              <a:buAutoNum type="arabicPeriod"/>
            </a:pPr>
            <a:r>
              <a:rPr lang="en-AU" sz="1050" dirty="0"/>
              <a:t>https://en.wikipedia.org/wiki/Pepper_(robot)#/media/File:SoftBank_pepper.JPG</a:t>
            </a:r>
          </a:p>
          <a:p>
            <a:pPr marL="338328" indent="-228600">
              <a:buFont typeface="+mj-lt"/>
              <a:buAutoNum type="arabicPeriod"/>
            </a:pPr>
            <a:r>
              <a:rPr lang="en-US" sz="1050" i="1" dirty="0"/>
              <a:t>Larry D. Moore CC BY-SA 3.0 -</a:t>
            </a:r>
            <a:r>
              <a:rPr lang="en-US" sz="1050" i="1" dirty="0">
                <a:hlinkClick r:id="rId5"/>
              </a:rPr>
              <a:t>https://en.wikipedia.org/wiki/Domestic_robot#/media/File:Roomba_original.jpg</a:t>
            </a:r>
            <a:endParaRPr lang="en-US" sz="1050" i="1" dirty="0"/>
          </a:p>
          <a:p>
            <a:pPr marL="338328" indent="-228600">
              <a:buFont typeface="+mj-lt"/>
              <a:buAutoNum type="arabicPeriod"/>
            </a:pPr>
            <a:r>
              <a:rPr lang="en-US" sz="1050" i="1" dirty="0"/>
              <a:t>http://www.robotshop.com/en/robomow-rs622-robot-lawn-mower.html</a:t>
            </a:r>
          </a:p>
          <a:p>
            <a:pPr marL="338328" indent="-228600">
              <a:buFont typeface="+mj-lt"/>
              <a:buAutoNum type="arabicPeriod"/>
            </a:pPr>
            <a:r>
              <a:rPr lang="en-US" sz="1050" i="1" dirty="0"/>
              <a:t>https://www.businessinsider.com.au/rio-tinto-using-self-driving-trucks-to-transport-ore-2015-10?r=UK&amp;IR=T</a:t>
            </a:r>
          </a:p>
          <a:p>
            <a:pPr marL="228600" indent="-228600">
              <a:buFont typeface="+mj-lt"/>
              <a:buAutoNum type="arabicPeriod"/>
            </a:pPr>
            <a:endParaRPr lang="en-AU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00D1E-0F0D-4E2F-9438-C378660F4D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48" y="2176657"/>
            <a:ext cx="3100542" cy="20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A84D-DE22-44D8-84B4-D83F930A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19"/>
            <a:ext cx="9108504" cy="694249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Appearance-Robust 3-D Relative 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84D8-5C92-4417-8948-8E17FBBF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25" y="1695641"/>
            <a:ext cx="8229600" cy="1517336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Condition-Invariant Image Representation </a:t>
            </a:r>
          </a:p>
          <a:p>
            <a:pPr lvl="2"/>
            <a:r>
              <a:rPr lang="en-AU" dirty="0"/>
              <a:t>Exploring Bit-Planes Descriptor </a:t>
            </a:r>
            <a:r>
              <a:rPr lang="en-AU" sz="1600" dirty="0"/>
              <a:t>(</a:t>
            </a:r>
            <a:r>
              <a:rPr lang="en-US" sz="1600" dirty="0" err="1"/>
              <a:t>Alismail</a:t>
            </a:r>
            <a:r>
              <a:rPr lang="en-US" sz="1600" dirty="0"/>
              <a:t> 2016</a:t>
            </a:r>
            <a:r>
              <a:rPr lang="en-AU" sz="1600" dirty="0"/>
              <a:t>)</a:t>
            </a:r>
          </a:p>
          <a:p>
            <a:pPr lvl="1"/>
            <a:r>
              <a:rPr lang="en-AU" dirty="0"/>
              <a:t>Direct Image Alignment in LK framework</a:t>
            </a:r>
          </a:p>
          <a:p>
            <a:pPr lvl="2"/>
            <a:r>
              <a:rPr lang="en-AU" dirty="0"/>
              <a:t>Descriptor Constancy</a:t>
            </a:r>
            <a:r>
              <a:rPr lang="en-AU" i="1" dirty="0"/>
              <a:t> </a:t>
            </a:r>
            <a:r>
              <a:rPr lang="en-AU" dirty="0"/>
              <a:t>vs Brightness Constancy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8DA4EC-5C40-4CD5-AAD2-BEBEDDE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30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FF389-8AED-4B3F-808E-55FAC977F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45" y="3645024"/>
            <a:ext cx="5313520" cy="17948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6C1859-926F-4025-876D-69E953D507C7}"/>
              </a:ext>
            </a:extLst>
          </p:cNvPr>
          <p:cNvSpPr txBox="1">
            <a:spLocks/>
          </p:cNvSpPr>
          <p:nvPr/>
        </p:nvSpPr>
        <p:spPr>
          <a:xfrm>
            <a:off x="332525" y="3230267"/>
            <a:ext cx="3290233" cy="3541709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Expected Outcome</a:t>
            </a:r>
          </a:p>
          <a:p>
            <a:pPr lvl="1"/>
            <a:r>
              <a:rPr lang="en-AU" dirty="0"/>
              <a:t>3D Relative Pose Estimation for Condition-Invariant Place Recognition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6-DoF Condition-Invariant Visual SLAM system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Benchmark Performance against state-of-the-art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333BF-066A-4284-8685-F6E065F2F662}"/>
              </a:ext>
            </a:extLst>
          </p:cNvPr>
          <p:cNvSpPr txBox="1"/>
          <p:nvPr/>
        </p:nvSpPr>
        <p:spPr>
          <a:xfrm>
            <a:off x="3747433" y="5532503"/>
            <a:ext cx="520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8-Channel Bit-Plane Descriptor can be used within a multi-channel LK framework using SSD cost measure (</a:t>
            </a:r>
            <a:r>
              <a:rPr lang="en-US" sz="1400" dirty="0" err="1"/>
              <a:t>Alismail</a:t>
            </a:r>
            <a:r>
              <a:rPr lang="en-US" sz="1400" dirty="0"/>
              <a:t> 2016)</a:t>
            </a:r>
            <a:endParaRPr lang="en-AU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33372-9ECF-4304-826D-3D2978A456E2}"/>
              </a:ext>
            </a:extLst>
          </p:cNvPr>
          <p:cNvSpPr/>
          <p:nvPr/>
        </p:nvSpPr>
        <p:spPr>
          <a:xfrm>
            <a:off x="2979615" y="615991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6"/>
                </a:solidFill>
              </a:rPr>
              <a:t>6-DoF, 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427404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SLAM system</a:t>
            </a: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7663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84D8-5C92-4417-8948-8E17FBBF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" y="1747608"/>
            <a:ext cx="4677843" cy="4921752"/>
          </a:xfrm>
        </p:spPr>
        <p:txBody>
          <a:bodyPr>
            <a:normAutofit lnSpcReduction="10000"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Semantic Mapping and System Integration </a:t>
            </a:r>
          </a:p>
          <a:p>
            <a:pPr lvl="2"/>
            <a:r>
              <a:rPr lang="en-AU" dirty="0"/>
              <a:t>Hybrid Visual Odometry</a:t>
            </a:r>
          </a:p>
          <a:p>
            <a:pPr lvl="2"/>
            <a:r>
              <a:rPr lang="en-AU" dirty="0"/>
              <a:t>Visual Place Recognition</a:t>
            </a:r>
          </a:p>
          <a:p>
            <a:pPr lvl="3"/>
            <a:r>
              <a:rPr lang="en-AU" dirty="0"/>
              <a:t>Semantic Awareness</a:t>
            </a:r>
          </a:p>
          <a:p>
            <a:pPr lvl="2"/>
            <a:r>
              <a:rPr lang="en-AU" dirty="0"/>
              <a:t>3-D Relative Pose for Loop Closures</a:t>
            </a:r>
          </a:p>
          <a:p>
            <a:pPr lvl="3"/>
            <a:endParaRPr lang="en-AU" dirty="0"/>
          </a:p>
          <a:p>
            <a:r>
              <a:rPr lang="en-AU" dirty="0"/>
              <a:t>Expected Outcome</a:t>
            </a:r>
          </a:p>
          <a:p>
            <a:pPr lvl="1"/>
            <a:r>
              <a:rPr lang="en-AU" dirty="0"/>
              <a:t>3-D Semantically-Interactive Map of Environment</a:t>
            </a:r>
          </a:p>
          <a:p>
            <a:pPr lvl="1"/>
            <a:r>
              <a:rPr lang="en-AU" dirty="0"/>
              <a:t>Semantic Navigation Goals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8DA4EC-5C40-4CD5-AAD2-BEBEDDE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32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6C1859-926F-4025-876D-69E953D507C7}"/>
              </a:ext>
            </a:extLst>
          </p:cNvPr>
          <p:cNvSpPr txBox="1">
            <a:spLocks/>
          </p:cNvSpPr>
          <p:nvPr/>
        </p:nvSpPr>
        <p:spPr>
          <a:xfrm>
            <a:off x="457199" y="3645024"/>
            <a:ext cx="3290233" cy="31096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58F51FE-8189-49C0-8560-22E81188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2" y="1010719"/>
            <a:ext cx="9113196" cy="587658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An Integrated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CDEAD-DC27-4154-A175-FB63CAF7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71" y="2060848"/>
            <a:ext cx="4370592" cy="2670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09A10-697B-4B7F-953C-226DF579EDA4}"/>
              </a:ext>
            </a:extLst>
          </p:cNvPr>
          <p:cNvSpPr txBox="1"/>
          <p:nvPr/>
        </p:nvSpPr>
        <p:spPr>
          <a:xfrm>
            <a:off x="5357167" y="4737575"/>
            <a:ext cx="273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Oriented Semantic Mapping (Sunderhauf 2016)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2F347-4CE4-4279-9773-43BECFC3EB33}"/>
              </a:ext>
            </a:extLst>
          </p:cNvPr>
          <p:cNvSpPr/>
          <p:nvPr/>
        </p:nvSpPr>
        <p:spPr>
          <a:xfrm>
            <a:off x="307736" y="598845"/>
            <a:ext cx="8559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6"/>
                </a:solidFill>
              </a:rPr>
              <a:t>6-DoF</a:t>
            </a:r>
            <a:r>
              <a:rPr lang="en-AU" sz="2000" b="1" dirty="0"/>
              <a:t> </a:t>
            </a:r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2000" b="1" dirty="0"/>
              <a:t> </a:t>
            </a:r>
            <a:r>
              <a:rPr lang="en-AU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SLAM system</a:t>
            </a:r>
            <a:endParaRPr lang="en-AU" sz="20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1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706-A342-43BA-A8F9-090A03BE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20688"/>
            <a:ext cx="8229600" cy="1066800"/>
          </a:xfrm>
        </p:spPr>
        <p:txBody>
          <a:bodyPr/>
          <a:lstStyle/>
          <a:p>
            <a:r>
              <a:rPr lang="en-AU" dirty="0"/>
              <a:t>Work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346-14B3-4A01-8F26-67D062D9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729712"/>
          </a:xfrm>
        </p:spPr>
        <p:txBody>
          <a:bodyPr>
            <a:normAutofit fontScale="92500"/>
          </a:bodyPr>
          <a:lstStyle/>
          <a:p>
            <a:r>
              <a:rPr lang="en-AU" dirty="0"/>
              <a:t>Performance Evaluation using High-Fidelity Simulation</a:t>
            </a:r>
          </a:p>
          <a:p>
            <a:pPr lvl="1"/>
            <a:r>
              <a:rPr lang="en-AU" dirty="0"/>
              <a:t>Place Recognition – </a:t>
            </a:r>
            <a:r>
              <a:rPr lang="en-AU" dirty="0" err="1"/>
              <a:t>SeqSLAM</a:t>
            </a:r>
            <a:endParaRPr lang="en-AU" dirty="0"/>
          </a:p>
          <a:p>
            <a:pPr lvl="1"/>
            <a:r>
              <a:rPr lang="en-AU" dirty="0"/>
              <a:t>Visual SLAM – ORB-SLAM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Adapting to Environment</a:t>
            </a:r>
          </a:p>
          <a:p>
            <a:pPr lvl="1"/>
            <a:r>
              <a:rPr lang="en-AU" dirty="0"/>
              <a:t>Transitions within Environment</a:t>
            </a:r>
          </a:p>
          <a:p>
            <a:pPr lvl="1"/>
            <a:r>
              <a:rPr lang="en-AU" dirty="0"/>
              <a:t>Improving Condition-Invariant Place Recognition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Ego-motion Estimation in Challenging Conditions</a:t>
            </a:r>
          </a:p>
          <a:p>
            <a:pPr lvl="1"/>
            <a:r>
              <a:rPr lang="en-AU" i="1" dirty="0"/>
              <a:t>Hybrid</a:t>
            </a:r>
            <a:r>
              <a:rPr lang="en-AU" dirty="0"/>
              <a:t> Visual Odometry</a:t>
            </a:r>
          </a:p>
          <a:p>
            <a:pPr lvl="1"/>
            <a:r>
              <a:rPr lang="en-AU" dirty="0"/>
              <a:t>Improving Place Recognition Using Motion Cues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6CC7E-C32B-49C7-8F85-2799E4A5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6831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706-A342-43BA-A8F9-090A03BE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20688"/>
            <a:ext cx="8229600" cy="1066800"/>
          </a:xfrm>
        </p:spPr>
        <p:txBody>
          <a:bodyPr/>
          <a:lstStyle/>
          <a:p>
            <a:r>
              <a:rPr lang="en-AU" dirty="0"/>
              <a:t>Work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346-14B3-4A01-8F26-67D062D9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729712"/>
          </a:xfrm>
        </p:spPr>
        <p:txBody>
          <a:bodyPr>
            <a:normAutofit fontScale="92500"/>
          </a:bodyPr>
          <a:lstStyle/>
          <a:p>
            <a:r>
              <a:rPr lang="en-AU" dirty="0">
                <a:solidFill>
                  <a:schemeClr val="accent4"/>
                </a:solidFill>
              </a:rPr>
              <a:t>Performance Evaluation using High-Fidelity Simulation</a:t>
            </a:r>
          </a:p>
          <a:p>
            <a:pPr lvl="1"/>
            <a:r>
              <a:rPr lang="en-AU" dirty="0"/>
              <a:t>Place Recognition – </a:t>
            </a:r>
            <a:r>
              <a:rPr lang="en-AU" dirty="0" err="1"/>
              <a:t>SeqSLAM</a:t>
            </a:r>
            <a:endParaRPr lang="en-AU" dirty="0"/>
          </a:p>
          <a:p>
            <a:pPr lvl="1"/>
            <a:r>
              <a:rPr lang="en-AU" dirty="0"/>
              <a:t>Visual SLAM – ORB-SLAM</a:t>
            </a:r>
            <a:br>
              <a:rPr lang="en-AU" dirty="0"/>
            </a:br>
            <a:endParaRPr lang="en-AU" dirty="0"/>
          </a:p>
          <a:p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Adapting to Environment</a:t>
            </a: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Transitions within Environment</a:t>
            </a: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Improving Condition-Invariant Place Recognition</a:t>
            </a:r>
            <a:br>
              <a:rPr lang="en-AU" dirty="0">
                <a:solidFill>
                  <a:schemeClr val="bg2">
                    <a:lumMod val="90000"/>
                  </a:schemeClr>
                </a:solidFill>
              </a:rPr>
            </a:br>
            <a:endParaRPr lang="en-AU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Ego-motion Estimation in Challenging Conditions</a:t>
            </a:r>
          </a:p>
          <a:p>
            <a:pPr lvl="1"/>
            <a:r>
              <a:rPr lang="en-AU" i="1" dirty="0">
                <a:solidFill>
                  <a:schemeClr val="bg2">
                    <a:lumMod val="90000"/>
                  </a:schemeClr>
                </a:solidFill>
              </a:rPr>
              <a:t>Hybrid</a:t>
            </a:r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 Visual Odometry</a:t>
            </a: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Improving Place Recognition Using Motion Cues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6CC7E-C32B-49C7-8F85-2799E4A5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4540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BAE6-0C97-494B-B9C1-2FF97AD8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9" y="615357"/>
            <a:ext cx="8229600" cy="81311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Characterizing Visual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6578-ACDC-46BB-B7C8-40C489F7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77" y="1580061"/>
            <a:ext cx="4978896" cy="76991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Performance Evaluation Using High-Fidelity Simulation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2DCFF5-C952-487B-AE2F-10FF1BD2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35</a:t>
            </a:fld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4E2B4-1093-494F-9299-9F80FFE95210}"/>
              </a:ext>
            </a:extLst>
          </p:cNvPr>
          <p:cNvSpPr txBox="1"/>
          <p:nvPr/>
        </p:nvSpPr>
        <p:spPr>
          <a:xfrm>
            <a:off x="4308661" y="6488210"/>
            <a:ext cx="1570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(Skinner 2016)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E0255-265B-42F9-B6F5-8B3B4F5DA23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9" y="2996952"/>
            <a:ext cx="4690864" cy="3421093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BF17165-5460-43C5-AF88-78192C13D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34" y="1788092"/>
            <a:ext cx="2800775" cy="1947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2BBD7A-909F-4B51-B105-A9D7B1F73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54" y="4212429"/>
            <a:ext cx="2717582" cy="2038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25EC1C-97B1-45CD-9BC2-6EDD1D922340}"/>
              </a:ext>
            </a:extLst>
          </p:cNvPr>
          <p:cNvSpPr txBox="1"/>
          <p:nvPr/>
        </p:nvSpPr>
        <p:spPr>
          <a:xfrm>
            <a:off x="6228108" y="3735651"/>
            <a:ext cx="233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 err="1"/>
              <a:t>SeqSLAM</a:t>
            </a:r>
            <a:r>
              <a:rPr lang="en-AU" sz="1400" dirty="0"/>
              <a:t> – Place Recognition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E5B05-2C43-4A6B-B8A9-40030D309EA8}"/>
              </a:ext>
            </a:extLst>
          </p:cNvPr>
          <p:cNvSpPr txBox="1"/>
          <p:nvPr/>
        </p:nvSpPr>
        <p:spPr>
          <a:xfrm>
            <a:off x="6131892" y="6287306"/>
            <a:ext cx="236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ORB-SLAM – Visual SLAM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A5C68-6459-4B87-818F-1E70284B258C}"/>
              </a:ext>
            </a:extLst>
          </p:cNvPr>
          <p:cNvSpPr txBox="1"/>
          <p:nvPr/>
        </p:nvSpPr>
        <p:spPr>
          <a:xfrm>
            <a:off x="937563" y="2534395"/>
            <a:ext cx="180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Viewpoint Varies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58BCB76-2FAA-4308-A439-2E0E15D67CA2}"/>
              </a:ext>
            </a:extLst>
          </p:cNvPr>
          <p:cNvSpPr/>
          <p:nvPr/>
        </p:nvSpPr>
        <p:spPr>
          <a:xfrm>
            <a:off x="2737764" y="2654229"/>
            <a:ext cx="263214" cy="158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A0FD04-EF28-40FC-BF89-4DCE9FEA6463}"/>
              </a:ext>
            </a:extLst>
          </p:cNvPr>
          <p:cNvSpPr txBox="1"/>
          <p:nvPr/>
        </p:nvSpPr>
        <p:spPr>
          <a:xfrm>
            <a:off x="-16308" y="2921061"/>
            <a:ext cx="885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Time of Day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0D1269-3815-43C4-AEA1-6D6F4F7E103A}"/>
              </a:ext>
            </a:extLst>
          </p:cNvPr>
          <p:cNvSpPr/>
          <p:nvPr/>
        </p:nvSpPr>
        <p:spPr>
          <a:xfrm>
            <a:off x="294611" y="3621479"/>
            <a:ext cx="263214" cy="158304"/>
          </a:xfrm>
          <a:prstGeom prst="rightArrow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6002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75BA6-32F0-4117-9EA7-B22B71CB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36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6347B9-8B2D-4DC4-A62B-FDE48A62D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17136"/>
            <a:ext cx="8411547" cy="954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6D5566-21B0-445C-A783-87AEFBA7D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437062"/>
            <a:ext cx="8411547" cy="994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E7E1C-F1F6-4974-8B70-CED42DEB5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87" y="1124744"/>
            <a:ext cx="3546237" cy="265967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664F90F-1758-4DD7-8CE8-F330087C5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77" y="1580061"/>
            <a:ext cx="5032219" cy="2348377"/>
          </a:xfrm>
        </p:spPr>
        <p:txBody>
          <a:bodyPr>
            <a:normAutofit/>
          </a:bodyPr>
          <a:lstStyle/>
          <a:p>
            <a:r>
              <a:rPr lang="en-AU" dirty="0"/>
              <a:t>Performance Comparison</a:t>
            </a:r>
          </a:p>
          <a:p>
            <a:pPr lvl="1"/>
            <a:r>
              <a:rPr lang="en-AU" dirty="0"/>
              <a:t>Real vs Simulated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B64D2-11C8-4010-B628-AC2C3FFDEB95}"/>
              </a:ext>
            </a:extLst>
          </p:cNvPr>
          <p:cNvSpPr txBox="1"/>
          <p:nvPr/>
        </p:nvSpPr>
        <p:spPr>
          <a:xfrm>
            <a:off x="332274" y="4942775"/>
            <a:ext cx="71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/>
                </a:solidFill>
              </a:rPr>
              <a:t>Real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EF21D-AA6C-47FE-A638-92CB9B1F154C}"/>
              </a:ext>
            </a:extLst>
          </p:cNvPr>
          <p:cNvSpPr txBox="1"/>
          <p:nvPr/>
        </p:nvSpPr>
        <p:spPr>
          <a:xfrm>
            <a:off x="341377" y="6403173"/>
            <a:ext cx="11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/>
                </a:solidFill>
              </a:rPr>
              <a:t>Simulated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42C01-A216-453B-A06D-B98EADAD70EB}"/>
              </a:ext>
            </a:extLst>
          </p:cNvPr>
          <p:cNvSpPr txBox="1"/>
          <p:nvPr/>
        </p:nvSpPr>
        <p:spPr>
          <a:xfrm>
            <a:off x="314018" y="3621584"/>
            <a:ext cx="22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4"/>
                </a:solidFill>
              </a:rPr>
              <a:t>Later Camera Offset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A3561F-E505-4AD7-88D8-214C1D169ACA}"/>
              </a:ext>
            </a:extLst>
          </p:cNvPr>
          <p:cNvSpPr/>
          <p:nvPr/>
        </p:nvSpPr>
        <p:spPr>
          <a:xfrm>
            <a:off x="2415238" y="3740916"/>
            <a:ext cx="263214" cy="158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631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383E1-A73E-4773-826F-263C81A4E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Accepted at IROS’16</a:t>
            </a:r>
          </a:p>
          <a:p>
            <a:pPr lvl="1"/>
            <a:r>
              <a:rPr lang="en-AU" dirty="0"/>
              <a:t>High-fidelity simulation for evaluating robotic vision performance</a:t>
            </a:r>
          </a:p>
          <a:p>
            <a:pPr lvl="2"/>
            <a:r>
              <a:rPr lang="en-AU" dirty="0"/>
              <a:t>Skinner, J., </a:t>
            </a:r>
            <a:r>
              <a:rPr lang="en-AU" dirty="0">
                <a:solidFill>
                  <a:schemeClr val="accent4"/>
                </a:solidFill>
              </a:rPr>
              <a:t>Garg, S.,</a:t>
            </a:r>
            <a:r>
              <a:rPr lang="en-AU" sz="2200" dirty="0">
                <a:solidFill>
                  <a:schemeClr val="accent4"/>
                </a:solidFill>
              </a:rPr>
              <a:t> </a:t>
            </a:r>
            <a:r>
              <a:rPr lang="en-AU" dirty="0" err="1"/>
              <a:t>Sünderhauf</a:t>
            </a:r>
            <a:r>
              <a:rPr lang="en-AU" dirty="0"/>
              <a:t>, N., </a:t>
            </a:r>
            <a:r>
              <a:rPr lang="en-AU" dirty="0" err="1"/>
              <a:t>Corke</a:t>
            </a:r>
            <a:r>
              <a:rPr lang="en-AU" dirty="0"/>
              <a:t>, P., </a:t>
            </a:r>
            <a:r>
              <a:rPr lang="en-AU" dirty="0" err="1"/>
              <a:t>Upcroft</a:t>
            </a:r>
            <a:r>
              <a:rPr lang="en-AU" dirty="0"/>
              <a:t>, B. and Milford, 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4AD4B-32F6-4147-9CE3-13270491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8584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706-A342-43BA-A8F9-090A03BE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20688"/>
            <a:ext cx="8229600" cy="1066800"/>
          </a:xfrm>
        </p:spPr>
        <p:txBody>
          <a:bodyPr/>
          <a:lstStyle/>
          <a:p>
            <a:r>
              <a:rPr lang="en-AU" dirty="0"/>
              <a:t>Work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346-14B3-4A01-8F26-67D062D9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729712"/>
          </a:xfrm>
        </p:spPr>
        <p:txBody>
          <a:bodyPr>
            <a:normAutofit fontScale="92500"/>
          </a:bodyPr>
          <a:lstStyle/>
          <a:p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Performance Evaluation using High-Fidelity Simulation</a:t>
            </a: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Place Recognition – </a:t>
            </a:r>
            <a:r>
              <a:rPr lang="en-AU" dirty="0" err="1">
                <a:solidFill>
                  <a:schemeClr val="bg2">
                    <a:lumMod val="90000"/>
                  </a:schemeClr>
                </a:solidFill>
              </a:rPr>
              <a:t>SeqSLAM</a:t>
            </a:r>
            <a:endParaRPr lang="en-AU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Visual SLAM – ORB-SLAM</a:t>
            </a:r>
            <a:br>
              <a:rPr lang="en-AU" dirty="0"/>
            </a:br>
            <a:endParaRPr lang="en-AU" dirty="0"/>
          </a:p>
          <a:p>
            <a:r>
              <a:rPr lang="en-AU" dirty="0">
                <a:solidFill>
                  <a:schemeClr val="accent4"/>
                </a:solidFill>
              </a:rPr>
              <a:t>Adapting to Environment</a:t>
            </a:r>
          </a:p>
          <a:p>
            <a:pPr lvl="1"/>
            <a:r>
              <a:rPr lang="en-AU" dirty="0"/>
              <a:t>Transitions within Environment</a:t>
            </a:r>
          </a:p>
          <a:p>
            <a:pPr lvl="1"/>
            <a:r>
              <a:rPr lang="en-AU" dirty="0"/>
              <a:t>Improving Condition-Invariant Place Recognition</a:t>
            </a:r>
            <a:br>
              <a:rPr lang="en-AU" dirty="0">
                <a:solidFill>
                  <a:schemeClr val="bg2">
                    <a:lumMod val="90000"/>
                  </a:schemeClr>
                </a:solidFill>
              </a:rPr>
            </a:br>
            <a:endParaRPr lang="en-AU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Ego-motion Estimation in Challenging Conditions</a:t>
            </a:r>
          </a:p>
          <a:p>
            <a:pPr lvl="1"/>
            <a:r>
              <a:rPr lang="en-AU" i="1" dirty="0">
                <a:solidFill>
                  <a:schemeClr val="bg2">
                    <a:lumMod val="90000"/>
                  </a:schemeClr>
                </a:solidFill>
              </a:rPr>
              <a:t>Hybrid</a:t>
            </a:r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 Visual Odometry</a:t>
            </a: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Improving Place Recognition Using Motion Cues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6CC7E-C32B-49C7-8F85-2799E4A5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5955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822C-CB3B-493A-9BBB-8ABE2BD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7912"/>
            <a:ext cx="9144000" cy="1066800"/>
          </a:xfrm>
        </p:spPr>
        <p:txBody>
          <a:bodyPr>
            <a:normAutofit/>
          </a:bodyPr>
          <a:lstStyle/>
          <a:p>
            <a:r>
              <a:rPr lang="en-AU" dirty="0"/>
              <a:t>Adapting to Variations Within Environment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5393984-E4BC-40AC-8F34-BEF6CDD34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520" y="1893340"/>
            <a:ext cx="2913480" cy="1103612"/>
          </a:xfrm>
        </p:spPr>
        <p:txBody>
          <a:bodyPr/>
          <a:lstStyle/>
          <a:p>
            <a:r>
              <a:rPr lang="en-AU" dirty="0"/>
              <a:t>Semantic Place Categorization</a:t>
            </a:r>
          </a:p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2695A-121F-4F35-BB64-9CDBB920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39</a:t>
            </a:fld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2A08-AF6A-4E95-9980-DA2987747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5963317" cy="4472488"/>
          </a:xfrm>
          <a:prstGeom prst="rect">
            <a:avLst/>
          </a:prstGeom>
        </p:spPr>
      </p:pic>
      <p:pic>
        <p:nvPicPr>
          <p:cNvPr id="13" name="indoor-outdoor-2-mod-places_labels">
            <a:hlinkClick r:id="" action="ppaction://media"/>
            <a:extLst>
              <a:ext uri="{FF2B5EF4-FFF2-40B4-BE49-F238E27FC236}">
                <a16:creationId xmlns:a16="http://schemas.microsoft.com/office/drawing/2014/main" id="{8DC39C1D-CF71-4976-B40F-70180875D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t="17585" b="1"/>
          <a:stretch/>
        </p:blipFill>
        <p:spPr>
          <a:xfrm>
            <a:off x="6222798" y="3140968"/>
            <a:ext cx="2719010" cy="1493912"/>
          </a:xfrm>
          <a:prstGeom prst="rect">
            <a:avLst/>
          </a:prstGeom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8AD86164-560E-4015-9046-07842D5D0C21}"/>
              </a:ext>
            </a:extLst>
          </p:cNvPr>
          <p:cNvSpPr txBox="1">
            <a:spLocks/>
          </p:cNvSpPr>
          <p:nvPr/>
        </p:nvSpPr>
        <p:spPr>
          <a:xfrm>
            <a:off x="6444208" y="4943610"/>
            <a:ext cx="2913480" cy="11036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Label</a:t>
            </a:r>
          </a:p>
          <a:p>
            <a:pPr lvl="1"/>
            <a:r>
              <a:rPr lang="en-AU" dirty="0"/>
              <a:t>0 - Outdoor</a:t>
            </a:r>
          </a:p>
          <a:p>
            <a:pPr lvl="1"/>
            <a:r>
              <a:rPr lang="en-AU" dirty="0"/>
              <a:t>2 - Indoor</a:t>
            </a:r>
          </a:p>
        </p:txBody>
      </p:sp>
    </p:spTree>
    <p:extLst>
      <p:ext uri="{BB962C8B-B14F-4D97-AF65-F5344CB8AC3E}">
        <p14:creationId xmlns:p14="http://schemas.microsoft.com/office/powerpoint/2010/main" val="37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4197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Simultaneous Localization and Mapping</a:t>
            </a:r>
          </a:p>
          <a:p>
            <a:pPr lvl="1"/>
            <a:r>
              <a:rPr lang="en-AU" dirty="0"/>
              <a:t>Landmarks in Environment</a:t>
            </a:r>
          </a:p>
          <a:p>
            <a:pPr lvl="1"/>
            <a:r>
              <a:rPr lang="en-AU" dirty="0"/>
              <a:t>Robot Pose</a:t>
            </a:r>
          </a:p>
          <a:p>
            <a:endParaRPr lang="en-AU" dirty="0"/>
          </a:p>
          <a:p>
            <a:r>
              <a:rPr lang="en-AU" dirty="0"/>
              <a:t>Approach</a:t>
            </a:r>
          </a:p>
          <a:p>
            <a:pPr lvl="1"/>
            <a:r>
              <a:rPr lang="en-AU" dirty="0"/>
              <a:t>Using Sensors like Laser Ranger</a:t>
            </a:r>
          </a:p>
          <a:p>
            <a:pPr marL="411480" lvl="1" indent="0">
              <a:buNone/>
            </a:pPr>
            <a:br>
              <a:rPr lang="en-AU" dirty="0"/>
            </a:br>
            <a:r>
              <a:rPr lang="en-AU" dirty="0"/>
              <a:t>Alternative:</a:t>
            </a:r>
          </a:p>
          <a:p>
            <a:pPr lvl="1"/>
            <a:r>
              <a:rPr lang="en-AU" dirty="0"/>
              <a:t>Camera</a:t>
            </a:r>
          </a:p>
          <a:p>
            <a:pPr lvl="2"/>
            <a:r>
              <a:rPr lang="en-AU" dirty="0"/>
              <a:t>Information-Rich</a:t>
            </a:r>
          </a:p>
          <a:p>
            <a:pPr lvl="2"/>
            <a:r>
              <a:rPr lang="en-AU" dirty="0"/>
              <a:t>Easy Access</a:t>
            </a:r>
          </a:p>
          <a:p>
            <a:pPr lvl="2"/>
            <a:r>
              <a:rPr lang="en-AU" dirty="0"/>
              <a:t>Inexpensive</a:t>
            </a:r>
          </a:p>
          <a:p>
            <a:endParaRPr lang="en-AU" dirty="0"/>
          </a:p>
          <a:p>
            <a:r>
              <a:rPr lang="en-AU" dirty="0"/>
              <a:t>Visual SLAM</a:t>
            </a:r>
          </a:p>
          <a:p>
            <a:pPr lvl="2"/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6948F-61A1-4FFF-904B-2CA9D02F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</a:t>
            </a:fld>
            <a:endParaRPr lang="en-AU" dirty="0"/>
          </a:p>
        </p:txBody>
      </p:sp>
      <p:pic>
        <p:nvPicPr>
          <p:cNvPr id="8" name="ORB-SLAM2- an Open-Source SLAM for Monocular, Stereo and RGB-D Cameras">
            <a:hlinkClick r:id="" action="ppaction://media"/>
            <a:extLst>
              <a:ext uri="{FF2B5EF4-FFF2-40B4-BE49-F238E27FC236}">
                <a16:creationId xmlns:a16="http://schemas.microsoft.com/office/drawing/2014/main" id="{47D4803A-D14E-4AE8-B17A-E9A4645A41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76381" end="60974.41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6637" y="3789040"/>
            <a:ext cx="4960100" cy="2790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DD0E75-2CFE-435A-B620-BF65B5BF6E6D}"/>
              </a:ext>
            </a:extLst>
          </p:cNvPr>
          <p:cNvSpPr txBox="1"/>
          <p:nvPr/>
        </p:nvSpPr>
        <p:spPr>
          <a:xfrm>
            <a:off x="4585185" y="652781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ORB-SLAM2 -</a:t>
            </a:r>
            <a:r>
              <a:rPr lang="en-AU" dirty="0"/>
              <a:t> </a:t>
            </a:r>
            <a:r>
              <a:rPr lang="en-AU" sz="1200" dirty="0"/>
              <a:t>https://youtu.be/ufvPS5wJAx0</a:t>
            </a:r>
          </a:p>
        </p:txBody>
      </p:sp>
    </p:spTree>
    <p:extLst>
      <p:ext uri="{BB962C8B-B14F-4D97-AF65-F5344CB8AC3E}">
        <p14:creationId xmlns:p14="http://schemas.microsoft.com/office/powerpoint/2010/main" val="22414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3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69A36-FB12-41D7-97B8-B3A61F85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40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B1EF2-6EF6-4682-94E7-23B54744F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34" y="980728"/>
            <a:ext cx="710479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9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12AD0-F90F-4211-9BD0-13C8EF0F3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4" b="69763"/>
          <a:stretch/>
        </p:blipFill>
        <p:spPr>
          <a:xfrm>
            <a:off x="660851" y="1412776"/>
            <a:ext cx="7776864" cy="50405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B96AAB-8173-4F1F-A746-5D61FFD1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41</a:t>
            </a:fld>
            <a:endParaRPr lang="en-AU" dirty="0"/>
          </a:p>
        </p:txBody>
      </p:sp>
      <p:pic>
        <p:nvPicPr>
          <p:cNvPr id="6" name="round-1">
            <a:hlinkClick r:id="" action="ppaction://media"/>
            <a:extLst>
              <a:ext uri="{FF2B5EF4-FFF2-40B4-BE49-F238E27FC236}">
                <a16:creationId xmlns:a16="http://schemas.microsoft.com/office/drawing/2014/main" id="{0A5D1E0B-557D-4550-9488-250678CEFC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291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4531" y="4905792"/>
            <a:ext cx="2231301" cy="1255107"/>
          </a:xfrm>
          <a:prstGeom prst="rect">
            <a:avLst/>
          </a:prstGeom>
        </p:spPr>
      </p:pic>
      <p:pic>
        <p:nvPicPr>
          <p:cNvPr id="12" name="round-3">
            <a:hlinkClick r:id="" action="ppaction://media"/>
            <a:extLst>
              <a:ext uri="{FF2B5EF4-FFF2-40B4-BE49-F238E27FC236}">
                <a16:creationId xmlns:a16="http://schemas.microsoft.com/office/drawing/2014/main" id="{145D4F46-DD59-4A9F-B127-BD8450237F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3">
                  <p14:trim st="3116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4851" y="4905792"/>
            <a:ext cx="2231301" cy="1255107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97894FB9-649B-4BD9-9A1D-9906880A606D}"/>
              </a:ext>
            </a:extLst>
          </p:cNvPr>
          <p:cNvSpPr txBox="1">
            <a:spLocks/>
          </p:cNvSpPr>
          <p:nvPr/>
        </p:nvSpPr>
        <p:spPr>
          <a:xfrm>
            <a:off x="-77335" y="4935205"/>
            <a:ext cx="3137167" cy="11036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Parking Lot Data</a:t>
            </a:r>
          </a:p>
          <a:p>
            <a:pPr lvl="1"/>
            <a:r>
              <a:rPr lang="en-AU" dirty="0"/>
              <a:t>From Basement to Open Parking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6DA96-DE66-4254-9F67-479F22499F72}"/>
              </a:ext>
            </a:extLst>
          </p:cNvPr>
          <p:cNvSpPr txBox="1"/>
          <p:nvPr/>
        </p:nvSpPr>
        <p:spPr>
          <a:xfrm>
            <a:off x="3710101" y="621169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Day Traverse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B111A-E25C-423B-BEEB-725868ED8309}"/>
              </a:ext>
            </a:extLst>
          </p:cNvPr>
          <p:cNvSpPr txBox="1"/>
          <p:nvPr/>
        </p:nvSpPr>
        <p:spPr>
          <a:xfrm>
            <a:off x="6554891" y="620007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Night Traverse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06712907-2E20-4C1E-BB2C-251C49E09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4" y="735783"/>
            <a:ext cx="7776864" cy="38884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771AFB-3355-47A5-B874-3999870BD9CB}"/>
              </a:ext>
            </a:extLst>
          </p:cNvPr>
          <p:cNvSpPr/>
          <p:nvPr/>
        </p:nvSpPr>
        <p:spPr>
          <a:xfrm>
            <a:off x="664704" y="735783"/>
            <a:ext cx="7776864" cy="3888432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7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21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383E1-A73E-4773-826F-263C81A4E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Accepted at IROS’17</a:t>
            </a:r>
          </a:p>
          <a:p>
            <a:pPr lvl="1"/>
            <a:r>
              <a:rPr lang="en-US" dirty="0"/>
              <a:t>Improving Condition- and Environment-Invariant Place Recognition with Semantic Place Categorization</a:t>
            </a:r>
          </a:p>
          <a:p>
            <a:pPr lvl="2"/>
            <a:r>
              <a:rPr lang="en-AU" dirty="0">
                <a:solidFill>
                  <a:schemeClr val="accent4"/>
                </a:solidFill>
              </a:rPr>
              <a:t>Garg, S., </a:t>
            </a:r>
            <a:r>
              <a:rPr lang="en-AU" dirty="0"/>
              <a:t>Jacobson, A., Kumar, S. and Milford, 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4AD4B-32F6-4147-9CE3-13270491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7945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706-A342-43BA-A8F9-090A03BE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20688"/>
            <a:ext cx="8229600" cy="1066800"/>
          </a:xfrm>
        </p:spPr>
        <p:txBody>
          <a:bodyPr/>
          <a:lstStyle/>
          <a:p>
            <a:r>
              <a:rPr lang="en-AU" dirty="0"/>
              <a:t>Work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346-14B3-4A01-8F26-67D062D9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729712"/>
          </a:xfrm>
        </p:spPr>
        <p:txBody>
          <a:bodyPr>
            <a:normAutofit fontScale="92500"/>
          </a:bodyPr>
          <a:lstStyle/>
          <a:p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Performance Evaluation using High-Fidelity Simulation</a:t>
            </a: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Place Recognition – </a:t>
            </a:r>
            <a:r>
              <a:rPr lang="en-AU" dirty="0" err="1">
                <a:solidFill>
                  <a:schemeClr val="bg2">
                    <a:lumMod val="90000"/>
                  </a:schemeClr>
                </a:solidFill>
              </a:rPr>
              <a:t>SeqSLAM</a:t>
            </a:r>
            <a:endParaRPr lang="en-AU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Visual SLAM – ORB-SLAM</a:t>
            </a:r>
            <a:br>
              <a:rPr lang="en-AU" dirty="0"/>
            </a:br>
            <a:endParaRPr lang="en-AU" dirty="0"/>
          </a:p>
          <a:p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Adapting to Environment</a:t>
            </a: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Transitions within Environment</a:t>
            </a:r>
          </a:p>
          <a:p>
            <a:pPr lvl="1"/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Improving Condition-Invariant Place Recognition</a:t>
            </a:r>
            <a:br>
              <a:rPr lang="en-AU" dirty="0">
                <a:solidFill>
                  <a:schemeClr val="bg2">
                    <a:lumMod val="90000"/>
                  </a:schemeClr>
                </a:solidFill>
              </a:rPr>
            </a:br>
            <a:endParaRPr lang="en-AU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AU" dirty="0">
                <a:solidFill>
                  <a:schemeClr val="accent4"/>
                </a:solidFill>
              </a:rPr>
              <a:t>Ego-motion Estimation in Challenging Conditions</a:t>
            </a:r>
          </a:p>
          <a:p>
            <a:pPr lvl="1"/>
            <a:r>
              <a:rPr lang="en-AU" i="1" dirty="0"/>
              <a:t>Hybrid</a:t>
            </a:r>
            <a:r>
              <a:rPr lang="en-AU" dirty="0"/>
              <a:t> Visual Odometry</a:t>
            </a:r>
          </a:p>
          <a:p>
            <a:pPr lvl="1"/>
            <a:r>
              <a:rPr lang="en-AU" dirty="0"/>
              <a:t>Improving Place Recognition Using Motion Cues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6CC7E-C32B-49C7-8F85-2799E4A5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3528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7F2DB-3840-46F7-8017-5192E8E1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11" y="2579518"/>
            <a:ext cx="3998621" cy="2665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0595F-1373-4366-9AF4-B15BA8CD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87" y="632895"/>
            <a:ext cx="8229600" cy="1066800"/>
          </a:xfrm>
        </p:spPr>
        <p:txBody>
          <a:bodyPr>
            <a:normAutofit/>
          </a:bodyPr>
          <a:lstStyle/>
          <a:p>
            <a:r>
              <a:rPr lang="en-AU" dirty="0"/>
              <a:t>Ego-motion for Challenging Conditions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37679-62A5-44A8-B488-0E06E0B8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44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292F94-B1C5-4839-B594-E0D128D4B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12718"/>
            <a:ext cx="4725144" cy="4725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0176F0-ACDC-4936-91F7-C0F400D696B4}"/>
              </a:ext>
            </a:extLst>
          </p:cNvPr>
          <p:cNvSpPr txBox="1"/>
          <p:nvPr/>
        </p:nvSpPr>
        <p:spPr>
          <a:xfrm>
            <a:off x="1187624" y="60531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Self-Similarity Matrix</a:t>
            </a:r>
          </a:p>
        </p:txBody>
      </p:sp>
    </p:spTree>
    <p:extLst>
      <p:ext uri="{BB962C8B-B14F-4D97-AF65-F5344CB8AC3E}">
        <p14:creationId xmlns:p14="http://schemas.microsoft.com/office/powerpoint/2010/main" val="235982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DE8D52F-49A2-489F-9222-78C33BB15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03834"/>
            <a:ext cx="4896544" cy="48965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50887-70A9-4716-BA2E-E74ACD06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45</a:t>
            </a:fld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D2C31D-E062-4E31-9B77-DD7C4663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80728"/>
            <a:ext cx="4364736" cy="5809832"/>
          </a:xfrm>
        </p:spPr>
        <p:txBody>
          <a:bodyPr>
            <a:normAutofit/>
          </a:bodyPr>
          <a:lstStyle/>
          <a:p>
            <a:r>
              <a:rPr lang="en-AU" dirty="0"/>
              <a:t>Challenges</a:t>
            </a:r>
          </a:p>
          <a:p>
            <a:pPr lvl="1"/>
            <a:r>
              <a:rPr lang="en-AU" dirty="0"/>
              <a:t>Depends on Environment</a:t>
            </a:r>
          </a:p>
          <a:p>
            <a:pPr lvl="1"/>
            <a:r>
              <a:rPr lang="en-AU" dirty="0"/>
              <a:t>Is 1-D</a:t>
            </a:r>
          </a:p>
          <a:p>
            <a:endParaRPr lang="en-AU" dirty="0"/>
          </a:p>
          <a:p>
            <a:r>
              <a:rPr lang="en-AU" dirty="0"/>
              <a:t>Planned Usage</a:t>
            </a:r>
          </a:p>
          <a:p>
            <a:pPr lvl="1"/>
            <a:r>
              <a:rPr lang="en-AU" dirty="0"/>
              <a:t>Hybrid Visual Odometry System</a:t>
            </a:r>
          </a:p>
          <a:p>
            <a:pPr lvl="2"/>
            <a:r>
              <a:rPr lang="en-AU" dirty="0"/>
              <a:t>Backup for Challenging Environmental Conditions</a:t>
            </a:r>
          </a:p>
          <a:p>
            <a:pPr lvl="2"/>
            <a:r>
              <a:rPr lang="en-AU" dirty="0"/>
              <a:t>Adapting parameters for Rapid Motion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71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3C94-913B-4CD4-81B4-E8F30C4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8" y="616393"/>
            <a:ext cx="9144000" cy="796383"/>
          </a:xfrm>
        </p:spPr>
        <p:txBody>
          <a:bodyPr>
            <a:normAutofit fontScale="90000"/>
          </a:bodyPr>
          <a:lstStyle/>
          <a:p>
            <a:r>
              <a:rPr lang="en-AU" dirty="0"/>
              <a:t>Improving Place Recognition Using Motion 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7173-7701-43AE-8DF6-93303BC8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86293"/>
            <a:ext cx="8229600" cy="969281"/>
          </a:xfrm>
        </p:spPr>
        <p:txBody>
          <a:bodyPr>
            <a:normAutofit/>
          </a:bodyPr>
          <a:lstStyle/>
          <a:p>
            <a:r>
              <a:rPr lang="en-AU" dirty="0"/>
              <a:t>Dynamic Frame Sampling</a:t>
            </a:r>
          </a:p>
          <a:p>
            <a:pPr lvl="1"/>
            <a:r>
              <a:rPr lang="en-AU" dirty="0"/>
              <a:t>Pick frames ‘n’ </a:t>
            </a:r>
            <a:r>
              <a:rPr lang="en-AU" i="1" dirty="0"/>
              <a:t>units</a:t>
            </a:r>
            <a:r>
              <a:rPr lang="en-AU" dirty="0"/>
              <a:t> apart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F7E91-AD51-4A35-A5BA-35F4BC7D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46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15CB4-D3F3-4C93-8294-AB09908F98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 t="1414" r="5831"/>
          <a:stretch/>
        </p:blipFill>
        <p:spPr>
          <a:xfrm>
            <a:off x="3259826" y="2862935"/>
            <a:ext cx="2736305" cy="3069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C2724-D8B3-47D6-9732-DD9780E8FB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/>
          <a:stretch/>
        </p:blipFill>
        <p:spPr>
          <a:xfrm>
            <a:off x="146242" y="2862935"/>
            <a:ext cx="3113584" cy="3069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E29BE-875A-45C7-A4E8-D6BB283CBEB0}"/>
              </a:ext>
            </a:extLst>
          </p:cNvPr>
          <p:cNvSpPr txBox="1"/>
          <p:nvPr/>
        </p:nvSpPr>
        <p:spPr>
          <a:xfrm>
            <a:off x="6151547" y="221660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4"/>
                </a:solidFill>
              </a:rPr>
              <a:t>Vehicle Moving in Heavy Traffic Conditions</a:t>
            </a:r>
          </a:p>
        </p:txBody>
      </p:sp>
      <p:pic>
        <p:nvPicPr>
          <p:cNvPr id="10" name="day">
            <a:hlinkClick r:id="" action="ppaction://media"/>
            <a:extLst>
              <a:ext uri="{FF2B5EF4-FFF2-40B4-BE49-F238E27FC236}">
                <a16:creationId xmlns:a16="http://schemas.microsoft.com/office/drawing/2014/main" id="{D4362C8F-6D0E-4CF9-9B57-883B6FF90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2588" y="2996952"/>
            <a:ext cx="2824749" cy="1176979"/>
          </a:xfrm>
          <a:prstGeom prst="rect">
            <a:avLst/>
          </a:prstGeom>
        </p:spPr>
      </p:pic>
      <p:pic>
        <p:nvPicPr>
          <p:cNvPr id="14" name="night">
            <a:hlinkClick r:id="" action="ppaction://media"/>
            <a:extLst>
              <a:ext uri="{FF2B5EF4-FFF2-40B4-BE49-F238E27FC236}">
                <a16:creationId xmlns:a16="http://schemas.microsoft.com/office/drawing/2014/main" id="{22DD3388-814B-44A1-BB22-EA0F0989FA6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71776" y="4505426"/>
            <a:ext cx="2824749" cy="1176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7CA7E-4E6C-474F-A465-EAA643709E7F}"/>
              </a:ext>
            </a:extLst>
          </p:cNvPr>
          <p:cNvSpPr txBox="1"/>
          <p:nvPr/>
        </p:nvSpPr>
        <p:spPr>
          <a:xfrm>
            <a:off x="7658812" y="5682405"/>
            <a:ext cx="144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(Pepperell 2014)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C14C9-71DD-4DBB-A2A0-5C30765ACFB2}"/>
              </a:ext>
            </a:extLst>
          </p:cNvPr>
          <p:cNvSpPr txBox="1"/>
          <p:nvPr/>
        </p:nvSpPr>
        <p:spPr>
          <a:xfrm>
            <a:off x="838938" y="603540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Vanilla </a:t>
            </a:r>
            <a:r>
              <a:rPr lang="en-AU" dirty="0" err="1"/>
              <a:t>SeqSLAM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214EAB-7116-4988-8592-6BB7B86622E8}"/>
              </a:ext>
            </a:extLst>
          </p:cNvPr>
          <p:cNvSpPr txBox="1"/>
          <p:nvPr/>
        </p:nvSpPr>
        <p:spPr>
          <a:xfrm>
            <a:off x="3655870" y="605412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Proposed Method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D4CABF-4893-4688-B90C-D0263AD79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39" y="2939058"/>
            <a:ext cx="2993445" cy="29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9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529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3" grpId="0" uiExpand="1" build="p"/>
      <p:bldP spid="8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EB51-96BC-454E-95DD-6E030A1F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Target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3D83-79C1-49D2-AB6A-E85643115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729712"/>
          </a:xfrm>
        </p:spPr>
        <p:txBody>
          <a:bodyPr>
            <a:normAutofit lnSpcReduction="10000"/>
          </a:bodyPr>
          <a:lstStyle/>
          <a:p>
            <a:r>
              <a:rPr lang="en-AU" dirty="0"/>
              <a:t>Ego-motion Estimation for Low-Light and Rapid Camera Motion</a:t>
            </a:r>
          </a:p>
          <a:p>
            <a:pPr lvl="1"/>
            <a:r>
              <a:rPr lang="en-AU" dirty="0"/>
              <a:t>ICRA’18</a:t>
            </a:r>
          </a:p>
          <a:p>
            <a:r>
              <a:rPr lang="en-AU" dirty="0"/>
              <a:t>Semantic Segmentation of Environment</a:t>
            </a:r>
            <a:endParaRPr lang="en-AU" i="1" dirty="0"/>
          </a:p>
          <a:p>
            <a:pPr lvl="1"/>
            <a:r>
              <a:rPr lang="en-AU" dirty="0"/>
              <a:t>IROS’18</a:t>
            </a:r>
          </a:p>
          <a:p>
            <a:r>
              <a:rPr lang="en-AU" dirty="0"/>
              <a:t>Semantic Segmentation Within an Image</a:t>
            </a:r>
          </a:p>
          <a:p>
            <a:pPr lvl="1"/>
            <a:r>
              <a:rPr lang="en-AU" i="1" dirty="0"/>
              <a:t>ICRA’19</a:t>
            </a:r>
          </a:p>
          <a:p>
            <a:r>
              <a:rPr lang="en-AU" dirty="0"/>
              <a:t>Appearance-Robust Relative 3-D Pose Estimation</a:t>
            </a:r>
          </a:p>
          <a:p>
            <a:pPr lvl="1"/>
            <a:r>
              <a:rPr lang="en-AU" dirty="0"/>
              <a:t>IROS’19</a:t>
            </a:r>
          </a:p>
          <a:p>
            <a:r>
              <a:rPr lang="en-AU" dirty="0"/>
              <a:t>6-DoF Semantics-Aware Visual SLAM</a:t>
            </a:r>
          </a:p>
          <a:p>
            <a:pPr lvl="1"/>
            <a:r>
              <a:rPr lang="en-AU" dirty="0"/>
              <a:t>IJRR/TRO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51CB6-E3A6-442B-B234-A27EDE1D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4881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44C-BE08-452D-8824-96A8DA57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AU" dirty="0"/>
              <a:t>PhD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3B97-B0D9-49F2-8C9D-71E2A041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48</a:t>
            </a:fld>
            <a:endParaRPr lang="en-A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B62B412-4DC3-4F07-8D5F-7DB3F83C88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984130"/>
              </p:ext>
            </p:extLst>
          </p:nvPr>
        </p:nvGraphicFramePr>
        <p:xfrm>
          <a:off x="431144" y="1196752"/>
          <a:ext cx="12529392" cy="885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" name="Acrobat Document" r:id="rId3" imgW="10680120" imgH="7556400" progId="AcroExch.Document.11">
                  <p:embed/>
                </p:oleObj>
              </mc:Choice>
              <mc:Fallback>
                <p:oleObj name="Acrobat Document" r:id="rId3" imgW="10680120" imgH="75564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144" y="1196752"/>
                        <a:ext cx="12529392" cy="8851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960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A27A-D39E-4D36-9AC9-B4EE0D19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FE38-3399-47E0-BD0D-2145309F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AU" dirty="0"/>
              <a:t>Engel, Jakob, Thomas </a:t>
            </a:r>
            <a:r>
              <a:rPr lang="en-AU" dirty="0" err="1"/>
              <a:t>Schöps</a:t>
            </a:r>
            <a:r>
              <a:rPr lang="en-AU" dirty="0"/>
              <a:t>, and Daniel </a:t>
            </a:r>
            <a:r>
              <a:rPr lang="en-AU" dirty="0" err="1"/>
              <a:t>Cremers</a:t>
            </a:r>
            <a:r>
              <a:rPr lang="en-AU" dirty="0"/>
              <a:t>. "LSD-SLAM: Large-scale direct monocular SLAM." </a:t>
            </a:r>
            <a:r>
              <a:rPr lang="en-AU" i="1" dirty="0"/>
              <a:t>European Conference on Computer Vision</a:t>
            </a:r>
            <a:r>
              <a:rPr lang="en-AU" dirty="0"/>
              <a:t>. Springer International Publishing, 2014.</a:t>
            </a:r>
          </a:p>
          <a:p>
            <a:r>
              <a:rPr lang="en-US" dirty="0" err="1"/>
              <a:t>Sünderhauf</a:t>
            </a:r>
            <a:r>
              <a:rPr lang="en-US" dirty="0"/>
              <a:t>, N., </a:t>
            </a:r>
            <a:r>
              <a:rPr lang="en-US" dirty="0" err="1"/>
              <a:t>Neubert</a:t>
            </a:r>
            <a:r>
              <a:rPr lang="en-US" dirty="0"/>
              <a:t>, P. and </a:t>
            </a:r>
            <a:r>
              <a:rPr lang="en-US" dirty="0" err="1"/>
              <a:t>Protzel</a:t>
            </a:r>
            <a:r>
              <a:rPr lang="en-US" dirty="0"/>
              <a:t>, P., 2013, May. Are we there yet? Challenging </a:t>
            </a:r>
            <a:r>
              <a:rPr lang="en-US" dirty="0" err="1"/>
              <a:t>SeqSLAM</a:t>
            </a:r>
            <a:r>
              <a:rPr lang="en-US" dirty="0"/>
              <a:t> on a 3000 km journey across all four seasons. In </a:t>
            </a:r>
            <a:r>
              <a:rPr lang="en-US" i="1" dirty="0"/>
              <a:t>Proc. of Workshop on Long-Term Autonomy, IEEE International Conference on Robotics and Automation (ICRA)</a:t>
            </a:r>
            <a:r>
              <a:rPr lang="en-US" dirty="0"/>
              <a:t> (p. 2013).</a:t>
            </a:r>
          </a:p>
          <a:p>
            <a:r>
              <a:rPr lang="en-US" dirty="0" err="1"/>
              <a:t>Alismail</a:t>
            </a:r>
            <a:r>
              <a:rPr lang="en-US" dirty="0"/>
              <a:t>, H., </a:t>
            </a:r>
            <a:r>
              <a:rPr lang="en-US" dirty="0" err="1"/>
              <a:t>Kaess</a:t>
            </a:r>
            <a:r>
              <a:rPr lang="en-US" dirty="0"/>
              <a:t>, M., Browning, B. and Lucey, S., 2017. Direct Visual Odometry in Low Light Using Binary Descriptors. </a:t>
            </a:r>
            <a:r>
              <a:rPr lang="en-US" i="1" dirty="0"/>
              <a:t>IEEE Robotics and Automation Letters</a:t>
            </a:r>
            <a:r>
              <a:rPr lang="en-US" dirty="0"/>
              <a:t>, </a:t>
            </a:r>
            <a:r>
              <a:rPr lang="en-US" i="1" dirty="0"/>
              <a:t>2</a:t>
            </a:r>
            <a:r>
              <a:rPr lang="en-US" dirty="0"/>
              <a:t>(2), pp.444-451.</a:t>
            </a:r>
          </a:p>
          <a:p>
            <a:r>
              <a:rPr lang="en-AU" dirty="0"/>
              <a:t>Milford, M.J. and Wyeth, G.F., 2012, May. </a:t>
            </a:r>
            <a:r>
              <a:rPr lang="en-AU" dirty="0" err="1"/>
              <a:t>SeqSLAM</a:t>
            </a:r>
            <a:r>
              <a:rPr lang="en-AU" dirty="0"/>
              <a:t>: Visual route-based navigation for sunny summer days and stormy winter nights. In </a:t>
            </a:r>
            <a:r>
              <a:rPr lang="en-AU" i="1" dirty="0"/>
              <a:t>Robotics and Automation (ICRA), 2012 IEEE International Conference on</a:t>
            </a:r>
            <a:r>
              <a:rPr lang="en-AU" dirty="0"/>
              <a:t> (pp. 1643-1649). IEEE.</a:t>
            </a:r>
          </a:p>
          <a:p>
            <a:r>
              <a:rPr lang="en-US" dirty="0"/>
              <a:t>Cummins, M. and Newman, P., 2007, April. Probabilistic appearance based navigation and loop closing. In </a:t>
            </a:r>
            <a:r>
              <a:rPr lang="en-US" i="1" dirty="0"/>
              <a:t>Robotics and automation, 2007 IEEE international conference on</a:t>
            </a:r>
            <a:r>
              <a:rPr lang="en-US" dirty="0"/>
              <a:t> (pp. 2042-2048). IEEE.</a:t>
            </a:r>
          </a:p>
          <a:p>
            <a:r>
              <a:rPr lang="en-US" dirty="0" err="1"/>
              <a:t>Alismail</a:t>
            </a:r>
            <a:r>
              <a:rPr lang="en-US" dirty="0"/>
              <a:t>, H., Browning, B. and Lucey, S., 2016, October. Robust tracking in low light and sudden illumination changes. In </a:t>
            </a:r>
            <a:r>
              <a:rPr lang="en-US" i="1" dirty="0"/>
              <a:t>3D Vision (3DV), 2016 Fourth International Conference on</a:t>
            </a:r>
            <a:r>
              <a:rPr lang="en-US" dirty="0"/>
              <a:t> (pp. 389-398). IEEE.</a:t>
            </a:r>
          </a:p>
          <a:p>
            <a:r>
              <a:rPr lang="en-US" dirty="0"/>
              <a:t>Mur-</a:t>
            </a:r>
            <a:r>
              <a:rPr lang="en-US" dirty="0" err="1"/>
              <a:t>Artal</a:t>
            </a:r>
            <a:r>
              <a:rPr lang="en-US" dirty="0"/>
              <a:t>, R. and </a:t>
            </a:r>
            <a:r>
              <a:rPr lang="en-US" dirty="0" err="1"/>
              <a:t>Tardós</a:t>
            </a:r>
            <a:r>
              <a:rPr lang="en-US" dirty="0"/>
              <a:t>, J.D., 2015, July. Probabilistic Semi-Dense Mapping from Highly Accurate Feature-Based Monocular SLAM. In </a:t>
            </a:r>
            <a:r>
              <a:rPr lang="en-US" i="1" dirty="0"/>
              <a:t>Robotics: Science and Systems</a:t>
            </a:r>
            <a:r>
              <a:rPr lang="en-US" dirty="0"/>
              <a:t>.</a:t>
            </a:r>
          </a:p>
          <a:p>
            <a:r>
              <a:rPr lang="en-AU" dirty="0" err="1"/>
              <a:t>Sünderhauf</a:t>
            </a:r>
            <a:r>
              <a:rPr lang="en-AU" dirty="0"/>
              <a:t>, N., </a:t>
            </a:r>
            <a:r>
              <a:rPr lang="en-AU" dirty="0" err="1"/>
              <a:t>Dayoub</a:t>
            </a:r>
            <a:r>
              <a:rPr lang="en-AU" dirty="0"/>
              <a:t>, F., McMahon, S., Talbot, B., Schulz, R., </a:t>
            </a:r>
            <a:r>
              <a:rPr lang="en-AU" dirty="0" err="1"/>
              <a:t>Corke</a:t>
            </a:r>
            <a:r>
              <a:rPr lang="en-AU" dirty="0"/>
              <a:t>, P., Wyeth, G., </a:t>
            </a:r>
            <a:r>
              <a:rPr lang="en-AU" dirty="0" err="1"/>
              <a:t>Upcroft</a:t>
            </a:r>
            <a:r>
              <a:rPr lang="en-AU" dirty="0"/>
              <a:t>, B. and Milford, M., 2016, May. Place categorization and semantic mapping on a mobile robot. In </a:t>
            </a:r>
            <a:r>
              <a:rPr lang="en-AU" i="1" dirty="0"/>
              <a:t>Robotics and Automation (ICRA), 2016 IEEE International Conference on</a:t>
            </a:r>
            <a:r>
              <a:rPr lang="en-AU" dirty="0"/>
              <a:t> (pp. 5729-5736). IEEE.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D3481-AD9E-4E12-8F9C-A388CB3B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558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4164868"/>
              </p:ext>
            </p:extLst>
          </p:nvPr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Representation Map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81AB76D-14B0-43BC-B1E9-8B0298B9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</p:spTree>
    <p:extLst>
      <p:ext uri="{BB962C8B-B14F-4D97-AF65-F5344CB8AC3E}">
        <p14:creationId xmlns:p14="http://schemas.microsoft.com/office/powerpoint/2010/main" val="3966138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32A4-2114-466F-AB65-1BBE7935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9D85C-7600-40DE-9B4F-0D4185BF4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Ren, S., He, K., </a:t>
            </a:r>
            <a:r>
              <a:rPr lang="en-US" dirty="0" err="1"/>
              <a:t>Girshick</a:t>
            </a:r>
            <a:r>
              <a:rPr lang="en-US" dirty="0"/>
              <a:t>, R. and Sun, J., 2015. Faster r-</a:t>
            </a:r>
            <a:r>
              <a:rPr lang="en-US" dirty="0" err="1"/>
              <a:t>cnn</a:t>
            </a:r>
            <a:r>
              <a:rPr lang="en-US" dirty="0"/>
              <a:t>: Towards real-time object detection with region proposal networks. In </a:t>
            </a:r>
            <a:r>
              <a:rPr lang="en-US" i="1" dirty="0"/>
              <a:t>Advances in neural information processing systems</a:t>
            </a:r>
            <a:r>
              <a:rPr lang="en-US" dirty="0"/>
              <a:t> (pp. 91-99).</a:t>
            </a:r>
          </a:p>
          <a:p>
            <a:r>
              <a:rPr lang="en-AU" dirty="0"/>
              <a:t>Zhou, B., </a:t>
            </a:r>
            <a:r>
              <a:rPr lang="en-AU" dirty="0" err="1"/>
              <a:t>Lapedriza</a:t>
            </a:r>
            <a:r>
              <a:rPr lang="en-AU" dirty="0"/>
              <a:t>, A., Xiao, J., Torralba, A. and Oliva, A., 2014. Learning deep features for scene recognition using places database. In </a:t>
            </a:r>
            <a:r>
              <a:rPr lang="en-AU" i="1" dirty="0"/>
              <a:t>Advances in neural information processing systems</a:t>
            </a:r>
            <a:r>
              <a:rPr lang="en-AU" dirty="0"/>
              <a:t> (pp. 487-495).</a:t>
            </a:r>
          </a:p>
          <a:p>
            <a:r>
              <a:rPr lang="en-US" dirty="0" err="1"/>
              <a:t>Laffont</a:t>
            </a:r>
            <a:r>
              <a:rPr lang="en-US" dirty="0"/>
              <a:t>, P.Y., Ren, Z., Tao, X., Qian, C. and Hays, J., 2014. Transient attributes for high-level understanding and editing of outdoor scenes. </a:t>
            </a:r>
            <a:r>
              <a:rPr lang="en-US" i="1" dirty="0"/>
              <a:t>ACM Transactions on Graphics (TOG)</a:t>
            </a:r>
            <a:r>
              <a:rPr lang="en-US" dirty="0"/>
              <a:t>, </a:t>
            </a:r>
            <a:r>
              <a:rPr lang="en-US" i="1" dirty="0"/>
              <a:t>33</a:t>
            </a:r>
            <a:r>
              <a:rPr lang="en-US" dirty="0"/>
              <a:t>(4), p.149.</a:t>
            </a:r>
          </a:p>
          <a:p>
            <a:r>
              <a:rPr lang="en-AU" dirty="0" err="1"/>
              <a:t>Dharmasiri</a:t>
            </a:r>
            <a:r>
              <a:rPr lang="en-AU" dirty="0"/>
              <a:t>, T., </a:t>
            </a:r>
            <a:r>
              <a:rPr lang="en-AU" dirty="0" err="1"/>
              <a:t>Lui</a:t>
            </a:r>
            <a:r>
              <a:rPr lang="en-AU" dirty="0"/>
              <a:t>, V. and Drummond, T., 2016, October. MO-SLAM: Multi object SLAM with run-time object discovery through duplicates. In </a:t>
            </a:r>
            <a:r>
              <a:rPr lang="en-AU" i="1" dirty="0"/>
              <a:t>Intelligent Robots and Systems (IROS), 2016 IEEE/RSJ International Conference on</a:t>
            </a:r>
            <a:r>
              <a:rPr lang="en-AU" dirty="0"/>
              <a:t> (pp. 1214-1221). IEEE.</a:t>
            </a:r>
          </a:p>
          <a:p>
            <a:r>
              <a:rPr lang="en-AU" dirty="0"/>
              <a:t>Jia, Y., </a:t>
            </a:r>
            <a:r>
              <a:rPr lang="en-AU" dirty="0" err="1"/>
              <a:t>Shelhamer</a:t>
            </a:r>
            <a:r>
              <a:rPr lang="en-AU" dirty="0"/>
              <a:t>, E., Donahue, J., </a:t>
            </a:r>
            <a:r>
              <a:rPr lang="en-AU" dirty="0" err="1"/>
              <a:t>Karayev</a:t>
            </a:r>
            <a:r>
              <a:rPr lang="en-AU" dirty="0"/>
              <a:t>, S., Long, J., </a:t>
            </a:r>
            <a:r>
              <a:rPr lang="en-AU" dirty="0" err="1"/>
              <a:t>Girshick</a:t>
            </a:r>
            <a:r>
              <a:rPr lang="en-AU" dirty="0"/>
              <a:t>, R., </a:t>
            </a:r>
            <a:r>
              <a:rPr lang="en-AU" dirty="0" err="1"/>
              <a:t>Guadarrama</a:t>
            </a:r>
            <a:r>
              <a:rPr lang="en-AU" dirty="0"/>
              <a:t>, S. and Darrell, T., 2014, November. Caffe: Convolutional architecture for fast feature embedding. In </a:t>
            </a:r>
            <a:r>
              <a:rPr lang="en-AU" i="1" dirty="0"/>
              <a:t>Proceedings of the 22nd ACM international conference on Multimedia</a:t>
            </a:r>
            <a:r>
              <a:rPr lang="en-AU" dirty="0"/>
              <a:t> (pp. 675-678). ACM.</a:t>
            </a:r>
          </a:p>
          <a:p>
            <a:r>
              <a:rPr lang="en-AU" dirty="0" err="1"/>
              <a:t>Sünderhauf</a:t>
            </a:r>
            <a:r>
              <a:rPr lang="en-AU" dirty="0"/>
              <a:t>, N., Pham, T.T., Latif, Y., Milford, M. and Reid, I., 2016. Meaningful Maps $-$ Object-Oriented Semantic Mapping. </a:t>
            </a:r>
            <a:r>
              <a:rPr lang="en-AU" i="1" dirty="0" err="1"/>
              <a:t>arXiv</a:t>
            </a:r>
            <a:r>
              <a:rPr lang="en-AU" i="1" dirty="0"/>
              <a:t> preprint arXiv:1609.07849</a:t>
            </a:r>
            <a:r>
              <a:rPr lang="en-AU" dirty="0"/>
              <a:t>.</a:t>
            </a:r>
          </a:p>
          <a:p>
            <a:r>
              <a:rPr lang="en-AU" dirty="0" err="1"/>
              <a:t>Alismail</a:t>
            </a:r>
            <a:r>
              <a:rPr lang="en-AU" dirty="0"/>
              <a:t>, H., Browning, B. and Lucey, S., 2016. Bit-planes: Dense subpixel alignment of binary descriptors. </a:t>
            </a:r>
            <a:r>
              <a:rPr lang="en-AU" i="1" dirty="0" err="1"/>
              <a:t>arXiv</a:t>
            </a:r>
            <a:r>
              <a:rPr lang="en-AU" i="1" dirty="0"/>
              <a:t> preprint arXiv:1602.00307</a:t>
            </a:r>
            <a:r>
              <a:rPr lang="en-AU" dirty="0"/>
              <a:t>.</a:t>
            </a:r>
          </a:p>
          <a:p>
            <a:r>
              <a:rPr lang="en-AU" dirty="0"/>
              <a:t>Skinner, J., </a:t>
            </a:r>
            <a:r>
              <a:rPr lang="en-AU" sz="2700" dirty="0"/>
              <a:t>Garg, S., </a:t>
            </a:r>
            <a:r>
              <a:rPr lang="en-AU" dirty="0" err="1"/>
              <a:t>Sünderhauf</a:t>
            </a:r>
            <a:r>
              <a:rPr lang="en-AU" dirty="0"/>
              <a:t>, N., </a:t>
            </a:r>
            <a:r>
              <a:rPr lang="en-AU" dirty="0" err="1"/>
              <a:t>Corke</a:t>
            </a:r>
            <a:r>
              <a:rPr lang="en-AU" dirty="0"/>
              <a:t>, P., </a:t>
            </a:r>
            <a:r>
              <a:rPr lang="en-AU" dirty="0" err="1"/>
              <a:t>Upcroft</a:t>
            </a:r>
            <a:r>
              <a:rPr lang="en-AU" dirty="0"/>
              <a:t>, B. and Milford, M., 2016, October. High-fidelity simulation for evaluating robotic vision performance. In </a:t>
            </a:r>
            <a:r>
              <a:rPr lang="en-AU" i="1" dirty="0"/>
              <a:t>Intelligent Robots and Systems (IROS), 2016 IEEE/RSJ International Conference on</a:t>
            </a:r>
            <a:r>
              <a:rPr lang="en-AU" dirty="0"/>
              <a:t> (pp. 2737-2744). IEEE.</a:t>
            </a:r>
          </a:p>
          <a:p>
            <a:r>
              <a:rPr lang="en-AU" dirty="0" err="1"/>
              <a:t>Mottaghi</a:t>
            </a:r>
            <a:r>
              <a:rPr lang="en-AU" dirty="0"/>
              <a:t>, R., Chen, X., Liu, X., Cho, N.G., Lee, S.W., Fidler, S., </a:t>
            </a:r>
            <a:r>
              <a:rPr lang="en-AU" dirty="0" err="1"/>
              <a:t>Urtasun</a:t>
            </a:r>
            <a:r>
              <a:rPr lang="en-AU" dirty="0"/>
              <a:t>, R. and Yuille, A., 2014. The role of context for object detection and semantic segmentation in the wild. In </a:t>
            </a:r>
            <a:r>
              <a:rPr lang="en-AU" i="1" dirty="0"/>
              <a:t>Proceedings of the IEEE Conference on Computer Vision and Pattern Recognition</a:t>
            </a:r>
            <a:r>
              <a:rPr lang="en-AU" dirty="0"/>
              <a:t> (pp. 891-898).</a:t>
            </a:r>
            <a:br>
              <a:rPr lang="en-AU" dirty="0"/>
            </a:b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FF263-AE82-4158-9F67-97A19F35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92492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8F84-57A4-4486-A898-27E8B023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Thank You!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EEF5DC-3F1B-42CA-9E26-018FBFE8F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3FD24-D807-4E22-966C-55CBE11D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9190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0DD4-59A5-45B6-9E7B-DEB951FB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9F1B-D25F-4BFD-8805-CAB134B2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Adapting Visual Odometry and Place Recognition</a:t>
            </a:r>
          </a:p>
          <a:p>
            <a:pPr lvl="1"/>
            <a:r>
              <a:rPr lang="en-AU" dirty="0"/>
              <a:t>Characterizing Response to Condition and Viewpoint Variations</a:t>
            </a:r>
          </a:p>
          <a:p>
            <a:pPr lvl="1"/>
            <a:r>
              <a:rPr lang="en-AU" i="1" dirty="0"/>
              <a:t>Coarse </a:t>
            </a:r>
            <a:r>
              <a:rPr lang="en-AU" dirty="0"/>
              <a:t>Ego-motion Estimation for Low Light and Rapid Movement</a:t>
            </a:r>
            <a:br>
              <a:rPr lang="en-AU" dirty="0"/>
            </a:br>
            <a:endParaRPr lang="en-AU" dirty="0"/>
          </a:p>
          <a:p>
            <a:r>
              <a:rPr lang="en-AU" dirty="0"/>
              <a:t>Semantics for Visual Place Recognition</a:t>
            </a:r>
          </a:p>
          <a:p>
            <a:pPr lvl="1"/>
            <a:r>
              <a:rPr lang="en-AU" dirty="0"/>
              <a:t>Semantic Segmentation </a:t>
            </a:r>
            <a:r>
              <a:rPr lang="en-AU" i="1" dirty="0"/>
              <a:t>Across</a:t>
            </a:r>
            <a:r>
              <a:rPr lang="en-AU" dirty="0"/>
              <a:t> Places</a:t>
            </a:r>
          </a:p>
          <a:p>
            <a:pPr lvl="1"/>
            <a:r>
              <a:rPr lang="en-AU" dirty="0"/>
              <a:t>Semantics Segmentation </a:t>
            </a:r>
            <a:r>
              <a:rPr lang="en-AU" i="1" dirty="0"/>
              <a:t>Within</a:t>
            </a:r>
            <a:r>
              <a:rPr lang="en-AU" dirty="0"/>
              <a:t> Places</a:t>
            </a:r>
            <a:br>
              <a:rPr lang="en-AU" dirty="0"/>
            </a:br>
            <a:endParaRPr lang="en-AU" dirty="0"/>
          </a:p>
          <a:p>
            <a:r>
              <a:rPr lang="en-AU" dirty="0"/>
              <a:t>6-DoF Semantics-Aware Visual SLAM</a:t>
            </a:r>
          </a:p>
          <a:p>
            <a:pPr lvl="1"/>
            <a:r>
              <a:rPr lang="en-AU" dirty="0"/>
              <a:t>Appearance-Robust 3-D Relative Pose</a:t>
            </a:r>
          </a:p>
          <a:p>
            <a:pPr lvl="1"/>
            <a:r>
              <a:rPr lang="en-AU" dirty="0"/>
              <a:t>An Integrated System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7D755-8EB6-42BD-8E00-292C2A32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4762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A2142-F359-44D2-BA42-D07ECAB7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53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2CC0E-48C1-4B41-B564-74E78F7F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/>
          <a:stretch/>
        </p:blipFill>
        <p:spPr>
          <a:xfrm>
            <a:off x="0" y="620688"/>
            <a:ext cx="9144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2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41C949-CA56-49FB-BFC7-903C7A6AEB0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2A112-E9C2-4E77-904A-F426B61A817B}"/>
              </a:ext>
            </a:extLst>
          </p:cNvPr>
          <p:cNvSpPr txBox="1"/>
          <p:nvPr/>
        </p:nvSpPr>
        <p:spPr>
          <a:xfrm>
            <a:off x="7956376" y="6550223"/>
            <a:ext cx="1570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(Skinner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18BCD-75BF-4ACF-9703-E3F35242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4501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8AD6-0EDF-47A7-A9AC-DB115A91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76" y="648775"/>
            <a:ext cx="8229600" cy="1066800"/>
          </a:xfrm>
        </p:spPr>
        <p:txBody>
          <a:bodyPr/>
          <a:lstStyle/>
          <a:p>
            <a:r>
              <a:rPr lang="en-AU" dirty="0"/>
              <a:t>Some Challenges in Visual Odometry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86B2A8CA-4D0B-4113-A2AB-F9BA8C71A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48880"/>
            <a:ext cx="2635135" cy="175398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DC01C-B432-4A67-BE00-BE1E073A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55</a:t>
            </a:fld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D5BE94-6C68-434C-8922-3AEBA1C7FC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700" y="2344384"/>
            <a:ext cx="2637721" cy="17584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6DCB0-30A6-4047-9947-48FA4C0F92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99" y="4295835"/>
            <a:ext cx="2637721" cy="1758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D20324-10DF-4498-A66B-5F236F57F5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75" y="2344384"/>
            <a:ext cx="2337970" cy="17584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F4828A-E4BD-4B4F-AB0E-4D4AA7A3C8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15" y="4302933"/>
            <a:ext cx="2335130" cy="17442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926DBB-C8A1-418A-AA3B-F7C27BD39095}"/>
              </a:ext>
            </a:extLst>
          </p:cNvPr>
          <p:cNvSpPr txBox="1"/>
          <p:nvPr/>
        </p:nvSpPr>
        <p:spPr>
          <a:xfrm>
            <a:off x="464153" y="1877726"/>
            <a:ext cx="23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Motion</a:t>
            </a:r>
            <a:r>
              <a:rPr lang="en-AU" dirty="0"/>
              <a:t> Blur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4C37F2-8AA7-4EC3-9194-1154EA9D4A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1" y="4273656"/>
            <a:ext cx="2635922" cy="17895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D8A44DE-6421-43D4-89B4-9A38842D7E09}"/>
              </a:ext>
            </a:extLst>
          </p:cNvPr>
          <p:cNvSpPr txBox="1"/>
          <p:nvPr/>
        </p:nvSpPr>
        <p:spPr>
          <a:xfrm>
            <a:off x="3318699" y="1872168"/>
            <a:ext cx="263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Low Light Environment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65A8CE-18A7-4202-83B6-0D2EC9E03E36}"/>
              </a:ext>
            </a:extLst>
          </p:cNvPr>
          <p:cNvSpPr txBox="1"/>
          <p:nvPr/>
        </p:nvSpPr>
        <p:spPr>
          <a:xfrm>
            <a:off x="6427001" y="1887557"/>
            <a:ext cx="23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Illumination Variation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BAF75-52E4-4645-B055-8299064DA66A}"/>
              </a:ext>
            </a:extLst>
          </p:cNvPr>
          <p:cNvSpPr txBox="1"/>
          <p:nvPr/>
        </p:nvSpPr>
        <p:spPr>
          <a:xfrm>
            <a:off x="6864221" y="612274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(</a:t>
            </a:r>
            <a:r>
              <a:rPr lang="en-AU" sz="1400" dirty="0" err="1"/>
              <a:t>Alismail</a:t>
            </a:r>
            <a:r>
              <a:rPr lang="en-AU" sz="14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473025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FFDEC-F80C-4244-AF88-04C94F32F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28" y="1362177"/>
            <a:ext cx="4341419" cy="43243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4BFA9-B709-4801-AF35-E6287FA9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56</a:t>
            </a:fld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C8EC6-5D09-44AD-BA95-D091C0BD8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" y="1700808"/>
            <a:ext cx="4679903" cy="3240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004F4-E444-4B4D-AAC5-D6FCCDE7962E}"/>
              </a:ext>
            </a:extLst>
          </p:cNvPr>
          <p:cNvSpPr txBox="1"/>
          <p:nvPr/>
        </p:nvSpPr>
        <p:spPr>
          <a:xfrm>
            <a:off x="878990" y="5168581"/>
            <a:ext cx="289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Probabilistic Semi-Dense Mapping (Mur-</a:t>
            </a:r>
            <a:r>
              <a:rPr lang="en-AU" sz="1400" dirty="0" err="1"/>
              <a:t>Artal</a:t>
            </a:r>
            <a:r>
              <a:rPr lang="en-AU" sz="1400" dirty="0"/>
              <a:t> 2015)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5D06B-5492-4EE8-9EFC-C64704C7253C}"/>
              </a:ext>
            </a:extLst>
          </p:cNvPr>
          <p:cNvSpPr txBox="1"/>
          <p:nvPr/>
        </p:nvSpPr>
        <p:spPr>
          <a:xfrm>
            <a:off x="4634454" y="5691801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Place Categorization and Semantic Mapping (Sunderhauf 2016)</a:t>
            </a:r>
          </a:p>
        </p:txBody>
      </p:sp>
    </p:spTree>
    <p:extLst>
      <p:ext uri="{BB962C8B-B14F-4D97-AF65-F5344CB8AC3E}">
        <p14:creationId xmlns:p14="http://schemas.microsoft.com/office/powerpoint/2010/main" val="3905388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8C2E0-16AD-4F41-AE49-7100194A9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" y="487447"/>
            <a:ext cx="3025979" cy="228195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6DE56-26D0-495F-A00C-DA5BF498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57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01DAD-EB10-4071-8871-6CA5356B67FB}"/>
              </a:ext>
            </a:extLst>
          </p:cNvPr>
          <p:cNvSpPr txBox="1"/>
          <p:nvPr/>
        </p:nvSpPr>
        <p:spPr>
          <a:xfrm>
            <a:off x="91625" y="2822240"/>
            <a:ext cx="309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Detection Using Faster R-CNN (Ren 2015)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4E37F9-B53A-4703-A501-62521E7E48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2718" r="1923" b="2947"/>
          <a:stretch/>
        </p:blipFill>
        <p:spPr>
          <a:xfrm>
            <a:off x="4067944" y="487447"/>
            <a:ext cx="4691694" cy="3316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300108-60B1-4484-83EE-D045F7869860}"/>
              </a:ext>
            </a:extLst>
          </p:cNvPr>
          <p:cNvSpPr txBox="1"/>
          <p:nvPr/>
        </p:nvSpPr>
        <p:spPr>
          <a:xfrm>
            <a:off x="4070078" y="3273935"/>
            <a:ext cx="3157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Multi-Object SLAM (</a:t>
            </a:r>
            <a:r>
              <a:rPr lang="en-AU" sz="1400" dirty="0" err="1"/>
              <a:t>Dharmasiri</a:t>
            </a:r>
            <a:r>
              <a:rPr lang="en-AU" sz="1400" dirty="0"/>
              <a:t> 2016)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CAD1B4-9C78-4E76-B35A-BFA656FAC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1" y="4821390"/>
            <a:ext cx="2142916" cy="14347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8E35AD-2983-498E-81F1-5BB14CE96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6" y="3362844"/>
            <a:ext cx="2142916" cy="14411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455A4A-5077-4595-B5D1-FCDE32BE22C8}"/>
              </a:ext>
            </a:extLst>
          </p:cNvPr>
          <p:cNvSpPr txBox="1"/>
          <p:nvPr/>
        </p:nvSpPr>
        <p:spPr>
          <a:xfrm>
            <a:off x="5342044" y="6307108"/>
            <a:ext cx="356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Transient Attributes for Outdoor Scene Editing (</a:t>
            </a:r>
            <a:r>
              <a:rPr lang="en-AU" sz="1400" dirty="0" err="1"/>
              <a:t>Laffront</a:t>
            </a:r>
            <a:r>
              <a:rPr lang="en-AU" sz="1400" dirty="0"/>
              <a:t> 2014)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602016-BBAF-45D5-A4E0-A0DDE5907B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93" y="3850568"/>
            <a:ext cx="6006005" cy="2274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57E91C-C469-40A0-B4AC-C225FD6AB300}"/>
              </a:ext>
            </a:extLst>
          </p:cNvPr>
          <p:cNvSpPr txBox="1"/>
          <p:nvPr/>
        </p:nvSpPr>
        <p:spPr>
          <a:xfrm>
            <a:off x="91625" y="6315308"/>
            <a:ext cx="2715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Scene Recognition Using Places Database (Zhou 2014)</a:t>
            </a:r>
          </a:p>
        </p:txBody>
      </p:sp>
    </p:spTree>
    <p:extLst>
      <p:ext uri="{BB962C8B-B14F-4D97-AF65-F5344CB8AC3E}">
        <p14:creationId xmlns:p14="http://schemas.microsoft.com/office/powerpoint/2010/main" val="2459288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925F-BD32-461E-944F-8E70F526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r>
              <a:rPr lang="en-AU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B950B-E207-4ADC-AFE0-AACE40B3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dirty="0"/>
              <a:t>How can we characterize a visual SLAM system’s response to variations in environment and ego-motion, and make it more robust?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How can visual semantic information improve the robustness and generality of visual place recognition?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How can we develop a 6-DoF semantics-aware SLAM system that is robust to condition and </a:t>
            </a:r>
            <a:r>
              <a:rPr lang="en-AU" dirty="0"/>
              <a:t>viewpoint variations?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76B7-E982-4048-BE09-BA3A8907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4581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B950B-E207-4ADC-AFE0-AACE40B3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How can we characterize a visual SLAM system’s response to variations in environment and ego-motion, and make it more robust?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can visual semantic information improve the robustness and generality of visual place recognition?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can we develop a 6-DoF semantics-aware SLAM system that is robust to condition and </a:t>
            </a:r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viewpoint variations?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76B7-E982-4048-BE09-BA3A8907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59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26DCF3-4809-4060-A87D-D37CFBEE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r>
              <a:rPr lang="en-AU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88960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6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685623"/>
              </p:ext>
            </p:extLst>
          </p:nvPr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Representation Map</a:t>
            </a:r>
          </a:p>
        </p:txBody>
      </p:sp>
    </p:spTree>
    <p:extLst>
      <p:ext uri="{BB962C8B-B14F-4D97-AF65-F5344CB8AC3E}">
        <p14:creationId xmlns:p14="http://schemas.microsoft.com/office/powerpoint/2010/main" val="1912118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B950B-E207-4ADC-AFE0-AACE40B3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can we characterize a visual SLAM system’s response to variations in environment and ego-motion, and make it more robust?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How can visual semantic information improve the robustness and generality of visual place recognition?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can we develop a 6-DoF semantics-aware SLAM system that is robust to condition and </a:t>
            </a:r>
            <a:r>
              <a:rPr lang="en-AU" dirty="0">
                <a:solidFill>
                  <a:schemeClr val="bg2">
                    <a:lumMod val="90000"/>
                  </a:schemeClr>
                </a:solidFill>
              </a:rPr>
              <a:t>viewpoint variations?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76B7-E982-4048-BE09-BA3A8907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60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26DCF3-4809-4060-A87D-D37CFBEE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r>
              <a:rPr lang="en-AU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261119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B950B-E207-4ADC-AFE0-AACE40B3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can we characterize a visual SLAM system’s response to variations in environment and ego-motion, and make it more robust?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can visual semantic information improve the robustness and generality of visual place recognition?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How can we develop a 6-DoF semantics-aware SLAM system that is robust to condition and </a:t>
            </a:r>
            <a:r>
              <a:rPr lang="en-AU" dirty="0">
                <a:solidFill>
                  <a:schemeClr val="accent4"/>
                </a:solidFill>
              </a:rPr>
              <a:t>viewpoint variations?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76B7-E982-4048-BE09-BA3A8907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61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26DCF3-4809-4060-A87D-D37CFBEE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r>
              <a:rPr lang="en-AU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14642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Place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Place Representation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Local Features – SIFT, SURF, ORB etc.</a:t>
            </a:r>
            <a:br>
              <a:rPr lang="en-AU" dirty="0"/>
            </a:br>
            <a:endParaRPr lang="en-AU" dirty="0"/>
          </a:p>
          <a:p>
            <a:pPr lvl="2"/>
            <a:r>
              <a:rPr lang="en-AU" dirty="0"/>
              <a:t>Bag of Words in FAB-MAP, ORB-SLAM etc.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Global Representation – </a:t>
            </a:r>
            <a:r>
              <a:rPr lang="en-AU" dirty="0" err="1"/>
              <a:t>ConvNet</a:t>
            </a:r>
            <a:r>
              <a:rPr lang="en-AU" dirty="0"/>
              <a:t>, </a:t>
            </a:r>
            <a:r>
              <a:rPr lang="en-AU" dirty="0" err="1"/>
              <a:t>HoG</a:t>
            </a:r>
            <a:r>
              <a:rPr lang="en-AU" dirty="0"/>
              <a:t> etc.</a:t>
            </a:r>
            <a:br>
              <a:rPr lang="en-AU" dirty="0"/>
            </a:br>
            <a:endParaRPr lang="en-AU" dirty="0"/>
          </a:p>
          <a:p>
            <a:pPr lvl="2"/>
            <a:r>
              <a:rPr lang="en-AU" dirty="0"/>
              <a:t>Direct Matching in LSD-SLAM, </a:t>
            </a:r>
            <a:r>
              <a:rPr lang="en-AU" dirty="0" err="1"/>
              <a:t>SeqSLAM</a:t>
            </a:r>
            <a:r>
              <a:rPr lang="en-AU" dirty="0"/>
              <a:t> etc.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AA61B-6232-46FF-96FA-E9B0FD44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107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28856"/>
            <a:ext cx="8229600" cy="62892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Challenging Environmental Conditions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878D4-4B6A-4CE2-9DF9-9A625F1F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8</a:t>
            </a:fld>
            <a:endParaRPr lang="en-AU" dirty="0"/>
          </a:p>
        </p:txBody>
      </p:sp>
      <p:pic>
        <p:nvPicPr>
          <p:cNvPr id="4099" name="Picture 3" descr="C:\Users\n9349995\Desktop\confirmation\images\Alderley-day-Image024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83" y="5421145"/>
            <a:ext cx="3305018" cy="133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n9349995\Desktop\confirmation\images\Alderley-night-Image036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76" y="5408373"/>
            <a:ext cx="3305018" cy="133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n9349995\Desktop\confirmation\images\season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504" y="1539777"/>
            <a:ext cx="5210827" cy="29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72007" y="4518626"/>
            <a:ext cx="4255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Seasonal Variations in </a:t>
            </a:r>
            <a:r>
              <a:rPr lang="en-AU" sz="1400" dirty="0" err="1"/>
              <a:t>Nordland</a:t>
            </a:r>
            <a:r>
              <a:rPr lang="en-AU" sz="1400" dirty="0"/>
              <a:t> (Sunderhauf 2013)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53" y="5113368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 err="1"/>
              <a:t>SeqSLAM</a:t>
            </a:r>
            <a:r>
              <a:rPr lang="en-AU" sz="1400" dirty="0"/>
              <a:t> - Sunny Days vs Stormy Nights (Milford 2012)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26EED-33BD-4861-A530-7F74F34843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6" y="1534502"/>
            <a:ext cx="2491911" cy="1888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9A5412-ABA4-4B24-8BC8-4801626D9F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31147"/>
            <a:ext cx="2475489" cy="1872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8AEAD-12BB-48E8-981B-EF54808EB5DA}"/>
              </a:ext>
            </a:extLst>
          </p:cNvPr>
          <p:cNvSpPr txBox="1"/>
          <p:nvPr/>
        </p:nvSpPr>
        <p:spPr>
          <a:xfrm>
            <a:off x="323528" y="5303159"/>
            <a:ext cx="17780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Non-linear Intensity Deformation by Automatic Camera Settings (</a:t>
            </a:r>
            <a:r>
              <a:rPr lang="en-AU" sz="1400" dirty="0" err="1"/>
              <a:t>Alismail</a:t>
            </a:r>
            <a:r>
              <a:rPr lang="en-AU" sz="1400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3275312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92" y="775328"/>
            <a:ext cx="8229600" cy="1066800"/>
          </a:xfrm>
        </p:spPr>
        <p:txBody>
          <a:bodyPr>
            <a:normAutofit/>
          </a:bodyPr>
          <a:lstStyle/>
          <a:p>
            <a:r>
              <a:rPr lang="en-AU" dirty="0"/>
              <a:t>Place Recognition –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Local Image Features</a:t>
            </a:r>
          </a:p>
          <a:p>
            <a:pPr lvl="1"/>
            <a:r>
              <a:rPr lang="en-AU" dirty="0"/>
              <a:t>Robust to viewpoint variations</a:t>
            </a:r>
          </a:p>
          <a:p>
            <a:r>
              <a:rPr lang="en-AU" dirty="0"/>
              <a:t>Global Representations</a:t>
            </a:r>
          </a:p>
          <a:p>
            <a:pPr lvl="1"/>
            <a:r>
              <a:rPr lang="en-AU" dirty="0"/>
              <a:t>Robust to appearance variations</a:t>
            </a:r>
          </a:p>
          <a:p>
            <a:r>
              <a:rPr lang="en-AU" dirty="0"/>
              <a:t>Deep-learned features</a:t>
            </a:r>
          </a:p>
          <a:p>
            <a:pPr lvl="1"/>
            <a:r>
              <a:rPr lang="en-AU" dirty="0"/>
              <a:t>Robust to both</a:t>
            </a:r>
          </a:p>
          <a:p>
            <a:pPr lvl="1"/>
            <a:endParaRPr lang="en-AU" dirty="0"/>
          </a:p>
          <a:p>
            <a:pPr marL="109728" indent="0">
              <a:buNone/>
            </a:pPr>
            <a:r>
              <a:rPr lang="en-AU" dirty="0"/>
              <a:t>Lack ability to estimate relative 3D pose for matches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F0A86-9BD3-41C3-B719-EA3B3343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7076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5368</TotalTime>
  <Words>1466</Words>
  <Application>Microsoft Office PowerPoint</Application>
  <PresentationFormat>On-screen Show (4:3)</PresentationFormat>
  <Paragraphs>465</Paragraphs>
  <Slides>61</Slides>
  <Notes>4</Notes>
  <HiddenSlides>0</HiddenSlides>
  <MMClips>6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Georgia</vt:lpstr>
      <vt:lpstr>Wingdings 2</vt:lpstr>
      <vt:lpstr>Urban</vt:lpstr>
      <vt:lpstr>Acrobat Document</vt:lpstr>
      <vt:lpstr>6-DoF Semantics-Aware Condition- and Viewpoint-Invariant Visual SLAM</vt:lpstr>
      <vt:lpstr>Contents</vt:lpstr>
      <vt:lpstr>Introduction</vt:lpstr>
      <vt:lpstr>SLAM</vt:lpstr>
      <vt:lpstr>Visual SLAM</vt:lpstr>
      <vt:lpstr>Visual SLAM</vt:lpstr>
      <vt:lpstr>Visual Place Recognition</vt:lpstr>
      <vt:lpstr>Challenging Environmental Conditions</vt:lpstr>
      <vt:lpstr>Place Recognition – Summary</vt:lpstr>
      <vt:lpstr>Visual SLAM</vt:lpstr>
      <vt:lpstr>Visual Odometry</vt:lpstr>
      <vt:lpstr>Visual SLAM</vt:lpstr>
      <vt:lpstr>Representation Map</vt:lpstr>
      <vt:lpstr>Visual SLAM</vt:lpstr>
      <vt:lpstr>Semantics in Vision</vt:lpstr>
      <vt:lpstr>Semantics in Visual SLAM</vt:lpstr>
      <vt:lpstr>Research Gap</vt:lpstr>
      <vt:lpstr>Problem Statement</vt:lpstr>
      <vt:lpstr>Problem Statement</vt:lpstr>
      <vt:lpstr>Characterizing System’s Response</vt:lpstr>
      <vt:lpstr>Adapting to Challenging Conditions</vt:lpstr>
      <vt:lpstr>Problem Statement</vt:lpstr>
      <vt:lpstr>Problem Statement</vt:lpstr>
      <vt:lpstr>Semantic Segmentation of Environment</vt:lpstr>
      <vt:lpstr>Semantic Segmentation of Environment</vt:lpstr>
      <vt:lpstr>Semantic Segmentation Within Image</vt:lpstr>
      <vt:lpstr>Semantic Segmentation Within Image</vt:lpstr>
      <vt:lpstr>Problem Statement</vt:lpstr>
      <vt:lpstr>Problem Statement</vt:lpstr>
      <vt:lpstr>Appearance-Robust 3-D Relative Pose </vt:lpstr>
      <vt:lpstr>Problem Statement</vt:lpstr>
      <vt:lpstr>An Integrated System</vt:lpstr>
      <vt:lpstr>Work Progress</vt:lpstr>
      <vt:lpstr>Work Progress</vt:lpstr>
      <vt:lpstr>Characterizing Visual SLAM</vt:lpstr>
      <vt:lpstr>PowerPoint Presentation</vt:lpstr>
      <vt:lpstr>PowerPoint Presentation</vt:lpstr>
      <vt:lpstr>Work Progress</vt:lpstr>
      <vt:lpstr>Adapting to Variations Within Environment</vt:lpstr>
      <vt:lpstr>PowerPoint Presentation</vt:lpstr>
      <vt:lpstr>PowerPoint Presentation</vt:lpstr>
      <vt:lpstr>PowerPoint Presentation</vt:lpstr>
      <vt:lpstr>Work Progress</vt:lpstr>
      <vt:lpstr>Ego-motion for Challenging Conditions</vt:lpstr>
      <vt:lpstr>PowerPoint Presentation</vt:lpstr>
      <vt:lpstr>Improving Place Recognition Using Motion Cues</vt:lpstr>
      <vt:lpstr>Target Publications</vt:lpstr>
      <vt:lpstr>PhD Timeline</vt:lpstr>
      <vt:lpstr>References</vt:lpstr>
      <vt:lpstr>References</vt:lpstr>
      <vt:lpstr>Thank You!</vt:lpstr>
      <vt:lpstr>Research Plan</vt:lpstr>
      <vt:lpstr>PowerPoint Presentation</vt:lpstr>
      <vt:lpstr>PowerPoint Presentation</vt:lpstr>
      <vt:lpstr>Some Challenges in Visual Odometry</vt:lpstr>
      <vt:lpstr>PowerPoint Presentation</vt:lpstr>
      <vt:lpstr>PowerPoint Presentation</vt:lpstr>
      <vt:lpstr>Research Questions</vt:lpstr>
      <vt:lpstr>Research Questions</vt:lpstr>
      <vt:lpstr>Research Questions</vt:lpstr>
      <vt:lpstr>Research Questions</vt:lpstr>
    </vt:vector>
  </TitlesOfParts>
  <Company>QUT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Sourav Garg</dc:creator>
  <cp:lastModifiedBy>Sourav Garg</cp:lastModifiedBy>
  <cp:revision>744</cp:revision>
  <dcterms:created xsi:type="dcterms:W3CDTF">2017-06-07T00:53:54Z</dcterms:created>
  <dcterms:modified xsi:type="dcterms:W3CDTF">2017-06-16T01:32:02Z</dcterms:modified>
</cp:coreProperties>
</file>